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93" r:id="rId5"/>
    <p:sldId id="259" r:id="rId6"/>
    <p:sldId id="260" r:id="rId7"/>
    <p:sldId id="295" r:id="rId8"/>
    <p:sldId id="296" r:id="rId9"/>
    <p:sldId id="297" r:id="rId10"/>
    <p:sldId id="298" r:id="rId11"/>
    <p:sldId id="261" r:id="rId12"/>
    <p:sldId id="264" r:id="rId13"/>
    <p:sldId id="300" r:id="rId14"/>
    <p:sldId id="262" r:id="rId15"/>
    <p:sldId id="267" r:id="rId16"/>
    <p:sldId id="263" r:id="rId17"/>
    <p:sldId id="265" r:id="rId18"/>
    <p:sldId id="266"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9" r:id="rId44"/>
    <p:sldId id="301" r:id="rId45"/>
    <p:sldId id="303" r:id="rId46"/>
    <p:sldId id="292" r:id="rId47"/>
  </p:sldIdLst>
  <p:sldSz cx="12192000" cy="6858000"/>
  <p:notesSz cx="6797675" cy="9926638"/>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2A7B34-464F-49A4-810F-40897C1132BD}" v="2" dt="2024-11-19T22:06:49.9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964"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Štangl" userId="95021e87074c5aed" providerId="LiveId" clId="{212A7B34-464F-49A4-810F-40897C1132BD}"/>
    <pc:docChg chg="undo custSel addSld delSld modSld">
      <pc:chgData name="David Štangl" userId="95021e87074c5aed" providerId="LiveId" clId="{212A7B34-464F-49A4-810F-40897C1132BD}" dt="2024-11-19T22:21:14.122" v="208" actId="47"/>
      <pc:docMkLst>
        <pc:docMk/>
      </pc:docMkLst>
      <pc:sldChg chg="modSp mod">
        <pc:chgData name="David Štangl" userId="95021e87074c5aed" providerId="LiveId" clId="{212A7B34-464F-49A4-810F-40897C1132BD}" dt="2024-11-19T16:04:45.116" v="82" actId="122"/>
        <pc:sldMkLst>
          <pc:docMk/>
          <pc:sldMk cId="1735932314" sldId="257"/>
        </pc:sldMkLst>
        <pc:spChg chg="mod">
          <ac:chgData name="David Štangl" userId="95021e87074c5aed" providerId="LiveId" clId="{212A7B34-464F-49A4-810F-40897C1132BD}" dt="2024-11-19T16:04:45.116" v="82" actId="122"/>
          <ac:spMkLst>
            <pc:docMk/>
            <pc:sldMk cId="1735932314" sldId="257"/>
            <ac:spMk id="3" creationId="{F4A13AB2-CB2C-1097-F72F-830AD71438BF}"/>
          </ac:spMkLst>
        </pc:spChg>
      </pc:sldChg>
      <pc:sldChg chg="modSp mod">
        <pc:chgData name="David Štangl" userId="95021e87074c5aed" providerId="LiveId" clId="{212A7B34-464F-49A4-810F-40897C1132BD}" dt="2024-11-19T16:10:45.567" v="191" actId="20577"/>
        <pc:sldMkLst>
          <pc:docMk/>
          <pc:sldMk cId="3605036996" sldId="258"/>
        </pc:sldMkLst>
        <pc:spChg chg="mod">
          <ac:chgData name="David Štangl" userId="95021e87074c5aed" providerId="LiveId" clId="{212A7B34-464F-49A4-810F-40897C1132BD}" dt="2024-11-19T16:10:45.567" v="191" actId="20577"/>
          <ac:spMkLst>
            <pc:docMk/>
            <pc:sldMk cId="3605036996" sldId="258"/>
            <ac:spMk id="3" creationId="{2B6C8BE3-98E9-1A46-3C5D-4BF3B7678235}"/>
          </ac:spMkLst>
        </pc:spChg>
      </pc:sldChg>
      <pc:sldChg chg="modSp mod">
        <pc:chgData name="David Štangl" userId="95021e87074c5aed" providerId="LiveId" clId="{212A7B34-464F-49A4-810F-40897C1132BD}" dt="2024-11-19T16:05:56.968" v="85" actId="20577"/>
        <pc:sldMkLst>
          <pc:docMk/>
          <pc:sldMk cId="3366763723" sldId="272"/>
        </pc:sldMkLst>
        <pc:spChg chg="mod">
          <ac:chgData name="David Štangl" userId="95021e87074c5aed" providerId="LiveId" clId="{212A7B34-464F-49A4-810F-40897C1132BD}" dt="2024-11-19T16:05:56.968" v="85" actId="20577"/>
          <ac:spMkLst>
            <pc:docMk/>
            <pc:sldMk cId="3366763723" sldId="272"/>
            <ac:spMk id="3" creationId="{7216AD4C-16F4-4321-7FB4-7C0312839BF0}"/>
          </ac:spMkLst>
        </pc:spChg>
      </pc:sldChg>
      <pc:sldChg chg="modSp mod">
        <pc:chgData name="David Štangl" userId="95021e87074c5aed" providerId="LiveId" clId="{212A7B34-464F-49A4-810F-40897C1132BD}" dt="2024-11-19T16:08:09.860" v="106" actId="27636"/>
        <pc:sldMkLst>
          <pc:docMk/>
          <pc:sldMk cId="3356195853" sldId="289"/>
        </pc:sldMkLst>
        <pc:spChg chg="mod">
          <ac:chgData name="David Štangl" userId="95021e87074c5aed" providerId="LiveId" clId="{212A7B34-464F-49A4-810F-40897C1132BD}" dt="2024-11-19T16:08:09.860" v="106" actId="27636"/>
          <ac:spMkLst>
            <pc:docMk/>
            <pc:sldMk cId="3356195853" sldId="289"/>
            <ac:spMk id="3" creationId="{1C7E0734-25D6-5576-1F11-EE21ED0C1551}"/>
          </ac:spMkLst>
        </pc:spChg>
      </pc:sldChg>
      <pc:sldChg chg="modSp mod">
        <pc:chgData name="David Štangl" userId="95021e87074c5aed" providerId="LiveId" clId="{212A7B34-464F-49A4-810F-40897C1132BD}" dt="2024-11-19T16:08:39.987" v="109" actId="20577"/>
        <pc:sldMkLst>
          <pc:docMk/>
          <pc:sldMk cId="1416854797" sldId="291"/>
        </pc:sldMkLst>
        <pc:spChg chg="mod">
          <ac:chgData name="David Štangl" userId="95021e87074c5aed" providerId="LiveId" clId="{212A7B34-464F-49A4-810F-40897C1132BD}" dt="2024-11-19T16:08:39.987" v="109" actId="20577"/>
          <ac:spMkLst>
            <pc:docMk/>
            <pc:sldMk cId="1416854797" sldId="291"/>
            <ac:spMk id="3" creationId="{B82CF063-875D-3C4B-6DB9-4C9559162E5E}"/>
          </ac:spMkLst>
        </pc:spChg>
      </pc:sldChg>
      <pc:sldChg chg="modSp mod">
        <pc:chgData name="David Štangl" userId="95021e87074c5aed" providerId="LiveId" clId="{212A7B34-464F-49A4-810F-40897C1132BD}" dt="2024-11-19T16:01:41.989" v="3" actId="20577"/>
        <pc:sldMkLst>
          <pc:docMk/>
          <pc:sldMk cId="2979009421" sldId="293"/>
        </pc:sldMkLst>
        <pc:spChg chg="mod">
          <ac:chgData name="David Štangl" userId="95021e87074c5aed" providerId="LiveId" clId="{212A7B34-464F-49A4-810F-40897C1132BD}" dt="2024-11-19T16:01:41.989" v="3" actId="20577"/>
          <ac:spMkLst>
            <pc:docMk/>
            <pc:sldMk cId="2979009421" sldId="293"/>
            <ac:spMk id="3" creationId="{E99CED24-A49D-98AE-EFB9-8C1B5FF1D4A1}"/>
          </ac:spMkLst>
        </pc:spChg>
      </pc:sldChg>
      <pc:sldChg chg="new del">
        <pc:chgData name="David Štangl" userId="95021e87074c5aed" providerId="LiveId" clId="{212A7B34-464F-49A4-810F-40897C1132BD}" dt="2024-11-19T22:21:14.122" v="208" actId="47"/>
        <pc:sldMkLst>
          <pc:docMk/>
          <pc:sldMk cId="2609766940" sldId="302"/>
        </pc:sldMkLst>
      </pc:sldChg>
      <pc:sldChg chg="new del">
        <pc:chgData name="David Štangl" userId="95021e87074c5aed" providerId="LiveId" clId="{212A7B34-464F-49A4-810F-40897C1132BD}" dt="2024-11-19T17:58:18.189" v="193" actId="680"/>
        <pc:sldMkLst>
          <pc:docMk/>
          <pc:sldMk cId="3901921801" sldId="302"/>
        </pc:sldMkLst>
      </pc:sldChg>
      <pc:sldChg chg="addSp delSp modSp new mod">
        <pc:chgData name="David Štangl" userId="95021e87074c5aed" providerId="LiveId" clId="{212A7B34-464F-49A4-810F-40897C1132BD}" dt="2024-11-19T22:07:22.469" v="207" actId="1076"/>
        <pc:sldMkLst>
          <pc:docMk/>
          <pc:sldMk cId="1787548820" sldId="303"/>
        </pc:sldMkLst>
        <pc:spChg chg="del">
          <ac:chgData name="David Štangl" userId="95021e87074c5aed" providerId="LiveId" clId="{212A7B34-464F-49A4-810F-40897C1132BD}" dt="2024-11-19T22:06:49.987" v="196" actId="931"/>
          <ac:spMkLst>
            <pc:docMk/>
            <pc:sldMk cId="1787548820" sldId="303"/>
            <ac:spMk id="3" creationId="{66ACA44C-1C82-56A4-185E-6290ADCE1B02}"/>
          </ac:spMkLst>
        </pc:spChg>
        <pc:picChg chg="add mod">
          <ac:chgData name="David Štangl" userId="95021e87074c5aed" providerId="LiveId" clId="{212A7B34-464F-49A4-810F-40897C1132BD}" dt="2024-11-19T22:07:22.469" v="207" actId="1076"/>
          <ac:picMkLst>
            <pc:docMk/>
            <pc:sldMk cId="1787548820" sldId="303"/>
            <ac:picMk id="5" creationId="{296F1B17-4C09-8FFE-A47A-6A09328D4CBB}"/>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14C1068-11D1-5020-511B-63FCA7E8D9DF}"/>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AC824D8C-4726-254A-43FA-851C7CACB3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5BF6B478-07BA-1F59-738D-BF323ADE1A97}"/>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7A60D3AF-C612-9F91-E4C2-E94A40518F18}"/>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3CF3AE16-6990-BC0D-51B3-CC1B94859AF6}"/>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990226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7B0DD1-9D72-FC4B-673E-F4AA7892E527}"/>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0ABBA76E-F756-FBF2-53A6-6CD9E6C190ED}"/>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C8F0F7B9-6ED6-7909-CFA6-42D329373987}"/>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1D8E6709-F086-8B7E-811E-E188D4DBE995}"/>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11C44F81-837E-B269-3785-6131EA0B0613}"/>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4143315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C97BB681-1709-3249-5EA6-F2242368B490}"/>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29948506-E673-002D-5872-301A7DFF2DD6}"/>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9CFDB462-9358-6C88-B42C-CB18D07A7897}"/>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BDB5A8E9-316E-1248-4FC1-667FE45C9619}"/>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4AF5879C-C452-40BC-D223-C5D3E8CB4A5E}"/>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3621698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559637D-1387-392C-D2CE-1EFC4AA2C21F}"/>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349AA627-360D-0F9A-234A-384ABAF2771C}"/>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6F38D00-417A-3B34-899F-42A191B6C13B}"/>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32EAF439-F4EC-5764-AD3B-DD38EFF259B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F279B413-AEEA-BAF8-F5F8-4C2EF0480727}"/>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725948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CAD886C-96EA-2046-2DB1-2923E8ABD2EB}"/>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D5907D41-BC3C-CFC6-3775-47D113DC6A1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4D319508-4AF5-DADB-C79F-F12A812950E6}"/>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C44502D2-7B7D-EE85-929E-B100F3E397FA}"/>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DCA7F53-A0EB-5804-6F2F-EF0A1E7E1E87}"/>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4042575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87C938D-7C7C-A8CD-D88B-9E1984CF7486}"/>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87B9014A-8B54-7E44-6D65-4A6AD06C458B}"/>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1234B9D5-2DA4-555C-89ED-30B8CBD61ADD}"/>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15A48FDA-950D-C42A-5AE5-9D00D8B8F2D3}"/>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6" name="Zástupný symbol pro zápatí 5">
            <a:extLst>
              <a:ext uri="{FF2B5EF4-FFF2-40B4-BE49-F238E27FC236}">
                <a16:creationId xmlns:a16="http://schemas.microsoft.com/office/drawing/2014/main" id="{002711EB-E990-7C71-D7F6-DDF4CEA7818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F3692676-4AB7-7045-E3FE-989DBE5B4018}"/>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7650507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EBBBA0B-5F65-1DF1-FA6D-A7563E5940A3}"/>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EF17AF3B-9B92-458C-D722-14647F9B32A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81B98168-D3C6-80D6-02BC-A5B681BFC39C}"/>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1317EC69-52CD-26DD-7DE4-236AA35D81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0F230078-9D9E-4910-CF9B-4F53BB70644D}"/>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438C2D41-C482-D11A-3D0D-75D172441F86}"/>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8" name="Zástupný symbol pro zápatí 7">
            <a:extLst>
              <a:ext uri="{FF2B5EF4-FFF2-40B4-BE49-F238E27FC236}">
                <a16:creationId xmlns:a16="http://schemas.microsoft.com/office/drawing/2014/main" id="{500D46E3-E054-111B-C1BF-CAD04E70192A}"/>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BF3A2C33-B6F0-CA2B-F1DA-FF8190FAE4C9}"/>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38502560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016D6D9-E879-1B85-B595-45735F3CF8A3}"/>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49947EA2-CEB5-0027-AF07-843CBC323FE8}"/>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4" name="Zástupný symbol pro zápatí 3">
            <a:extLst>
              <a:ext uri="{FF2B5EF4-FFF2-40B4-BE49-F238E27FC236}">
                <a16:creationId xmlns:a16="http://schemas.microsoft.com/office/drawing/2014/main" id="{2CD6FA0C-9196-40E7-F7DF-8E2566A3FD2C}"/>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08E1F271-B235-53FA-56FB-BECC6B4B3E0A}"/>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1795744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64C86A5A-73D7-9501-1A29-225DCA440F10}"/>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3" name="Zástupný symbol pro zápatí 2">
            <a:extLst>
              <a:ext uri="{FF2B5EF4-FFF2-40B4-BE49-F238E27FC236}">
                <a16:creationId xmlns:a16="http://schemas.microsoft.com/office/drawing/2014/main" id="{A5854D90-BB21-6A83-8D81-9FA42CF5EA1E}"/>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CF289D87-F0E8-FF46-5A2F-D63C72964B22}"/>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2566548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F93073C-3E45-172A-AC33-1E141895AB70}"/>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40FF24D9-C0B8-3A56-0B1C-D2794AD958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BF3C974C-30D4-9551-E792-A628BC41E0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766BD109-CDA6-549A-0BC5-F6889087451D}"/>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6" name="Zástupný symbol pro zápatí 5">
            <a:extLst>
              <a:ext uri="{FF2B5EF4-FFF2-40B4-BE49-F238E27FC236}">
                <a16:creationId xmlns:a16="http://schemas.microsoft.com/office/drawing/2014/main" id="{739DD18C-5C32-43A9-97B3-9C65FB42717A}"/>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9E41E77B-F65C-A5E7-E83D-E2CEA67E2259}"/>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163500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F429555-FD35-ED4C-B449-E75FFA5AA52B}"/>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11E82A38-AFCC-8598-5BFD-1E466AEDA24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0EF3FC05-C3FF-04D4-9EEA-2339E74E5F4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AC83C387-721F-E77A-CF55-9B2385C56AEA}"/>
              </a:ext>
            </a:extLst>
          </p:cNvPr>
          <p:cNvSpPr>
            <a:spLocks noGrp="1"/>
          </p:cNvSpPr>
          <p:nvPr>
            <p:ph type="dt" sz="half" idx="10"/>
          </p:nvPr>
        </p:nvSpPr>
        <p:spPr/>
        <p:txBody>
          <a:bodyPr/>
          <a:lstStyle/>
          <a:p>
            <a:fld id="{C06CB6A6-34A9-4D93-992E-132F716BF625}" type="datetimeFigureOut">
              <a:rPr lang="cs-CZ" smtClean="0"/>
              <a:t>19.11.2024</a:t>
            </a:fld>
            <a:endParaRPr lang="cs-CZ"/>
          </a:p>
        </p:txBody>
      </p:sp>
      <p:sp>
        <p:nvSpPr>
          <p:cNvPr id="6" name="Zástupný symbol pro zápatí 5">
            <a:extLst>
              <a:ext uri="{FF2B5EF4-FFF2-40B4-BE49-F238E27FC236}">
                <a16:creationId xmlns:a16="http://schemas.microsoft.com/office/drawing/2014/main" id="{6FC854C9-4D8F-D46E-BEF1-BFB816CFFAA6}"/>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58A25D36-37A0-7D01-C6AF-A7B5B94EDCF5}"/>
              </a:ext>
            </a:extLst>
          </p:cNvPr>
          <p:cNvSpPr>
            <a:spLocks noGrp="1"/>
          </p:cNvSpPr>
          <p:nvPr>
            <p:ph type="sldNum" sz="quarter" idx="12"/>
          </p:nvPr>
        </p:nvSpPr>
        <p:spPr/>
        <p:txBody>
          <a:bodyPr/>
          <a:lstStyle/>
          <a:p>
            <a:fld id="{E17CB7C8-78D5-49D6-980C-21D4DE83D725}" type="slidenum">
              <a:rPr lang="cs-CZ" smtClean="0"/>
              <a:t>‹#›</a:t>
            </a:fld>
            <a:endParaRPr lang="cs-CZ"/>
          </a:p>
        </p:txBody>
      </p:sp>
    </p:spTree>
    <p:extLst>
      <p:ext uri="{BB962C8B-B14F-4D97-AF65-F5344CB8AC3E}">
        <p14:creationId xmlns:p14="http://schemas.microsoft.com/office/powerpoint/2010/main" val="3556653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59360F06-4B81-12E0-E7B6-05F9C326BE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9F75936B-63A6-D8EC-6874-FAA3E273ED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5BE547E5-3410-BFDE-7DF5-6F1B321087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6CB6A6-34A9-4D93-992E-132F716BF625}" type="datetimeFigureOut">
              <a:rPr lang="cs-CZ" smtClean="0"/>
              <a:t>19.11.2024</a:t>
            </a:fld>
            <a:endParaRPr lang="cs-CZ"/>
          </a:p>
        </p:txBody>
      </p:sp>
      <p:sp>
        <p:nvSpPr>
          <p:cNvPr id="5" name="Zástupný symbol pro zápatí 4">
            <a:extLst>
              <a:ext uri="{FF2B5EF4-FFF2-40B4-BE49-F238E27FC236}">
                <a16:creationId xmlns:a16="http://schemas.microsoft.com/office/drawing/2014/main" id="{39591A53-D46F-95F5-1DBA-97DE05D540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cs-CZ"/>
          </a:p>
        </p:txBody>
      </p:sp>
      <p:sp>
        <p:nvSpPr>
          <p:cNvPr id="6" name="Zástupný symbol pro číslo snímku 5">
            <a:extLst>
              <a:ext uri="{FF2B5EF4-FFF2-40B4-BE49-F238E27FC236}">
                <a16:creationId xmlns:a16="http://schemas.microsoft.com/office/drawing/2014/main" id="{D813BBB2-7FB8-55CA-1D90-3A4A74D230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17CB7C8-78D5-49D6-980C-21D4DE83D725}" type="slidenum">
              <a:rPr lang="cs-CZ" smtClean="0"/>
              <a:t>‹#›</a:t>
            </a:fld>
            <a:endParaRPr lang="cs-CZ"/>
          </a:p>
        </p:txBody>
      </p:sp>
    </p:spTree>
    <p:extLst>
      <p:ext uri="{BB962C8B-B14F-4D97-AF65-F5344CB8AC3E}">
        <p14:creationId xmlns:p14="http://schemas.microsoft.com/office/powerpoint/2010/main" val="13005455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resort-johanka.cz/" TargetMode="External"/><Relationship Id="rId2" Type="http://schemas.openxmlformats.org/officeDocument/2006/relationships/hyperlink" Target="https://berger.hotel.cz/" TargetMode="External"/><Relationship Id="rId1" Type="http://schemas.openxmlformats.org/officeDocument/2006/relationships/slideLayout" Target="../slideLayouts/slideLayout2.xml"/><Relationship Id="rId5" Type="http://schemas.openxmlformats.org/officeDocument/2006/relationships/hyperlink" Target="https://apartmany-sofia.penzion.cz/" TargetMode="External"/><Relationship Id="rId4" Type="http://schemas.openxmlformats.org/officeDocument/2006/relationships/hyperlink" Target="https://ubytovani-u-pivovaru.penzion.cz/" TargetMode="Externa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png"/></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A5D67DA-5E1C-02A5-6368-C0816A4E6FB9}"/>
              </a:ext>
            </a:extLst>
          </p:cNvPr>
          <p:cNvSpPr>
            <a:spLocks noGrp="1"/>
          </p:cNvSpPr>
          <p:nvPr>
            <p:ph type="ctrTitle"/>
          </p:nvPr>
        </p:nvSpPr>
        <p:spPr>
          <a:xfrm>
            <a:off x="1676400" y="1122363"/>
            <a:ext cx="8991600" cy="1109208"/>
          </a:xfrm>
        </p:spPr>
        <p:txBody>
          <a:bodyPr/>
          <a:lstStyle/>
          <a:p>
            <a:r>
              <a:rPr lang="cs-CZ" b="1" u="sng" dirty="0"/>
              <a:t>Řemeslnický workshop</a:t>
            </a:r>
          </a:p>
        </p:txBody>
      </p:sp>
      <p:sp>
        <p:nvSpPr>
          <p:cNvPr id="3" name="Podnadpis 2">
            <a:extLst>
              <a:ext uri="{FF2B5EF4-FFF2-40B4-BE49-F238E27FC236}">
                <a16:creationId xmlns:a16="http://schemas.microsoft.com/office/drawing/2014/main" id="{17021A76-A32C-9F4A-3436-4917270648A5}"/>
              </a:ext>
            </a:extLst>
          </p:cNvPr>
          <p:cNvSpPr>
            <a:spLocks noGrp="1"/>
          </p:cNvSpPr>
          <p:nvPr>
            <p:ph type="subTitle" idx="1"/>
          </p:nvPr>
        </p:nvSpPr>
        <p:spPr>
          <a:xfrm>
            <a:off x="1937657" y="2404609"/>
            <a:ext cx="8556171" cy="1459819"/>
          </a:xfrm>
        </p:spPr>
        <p:txBody>
          <a:bodyPr>
            <a:normAutofit fontScale="25000" lnSpcReduction="20000"/>
          </a:bodyPr>
          <a:lstStyle/>
          <a:p>
            <a:endParaRPr lang="cs-CZ" sz="4800" b="1" dirty="0"/>
          </a:p>
          <a:p>
            <a:endParaRPr lang="cs-CZ" sz="24000" b="1" dirty="0"/>
          </a:p>
          <a:p>
            <a:r>
              <a:rPr lang="cs-CZ" sz="24000" b="1" dirty="0"/>
              <a:t>10. ledna 2025</a:t>
            </a:r>
          </a:p>
          <a:p>
            <a:endParaRPr lang="cs-CZ" sz="19200" b="1" dirty="0"/>
          </a:p>
          <a:p>
            <a:r>
              <a:rPr lang="cs-CZ" sz="14400" b="1" dirty="0"/>
              <a:t>KD Kamenice nad Lipou</a:t>
            </a:r>
            <a:br>
              <a:rPr lang="cs-CZ" sz="14400" b="1" dirty="0"/>
            </a:br>
            <a:r>
              <a:rPr lang="cs-CZ" sz="14400" b="1" dirty="0"/>
              <a:t>( </a:t>
            </a:r>
            <a:r>
              <a:rPr lang="cs-CZ" sz="14400" b="1" i="0" dirty="0">
                <a:solidFill>
                  <a:srgbClr val="000000"/>
                </a:solidFill>
                <a:effectLst/>
                <a:latin typeface="intervariable"/>
              </a:rPr>
              <a:t>49.2994206N, 15.0726031E )</a:t>
            </a:r>
            <a:endParaRPr lang="cs-CZ" sz="14400" b="1" dirty="0"/>
          </a:p>
        </p:txBody>
      </p:sp>
    </p:spTree>
    <p:extLst>
      <p:ext uri="{BB962C8B-B14F-4D97-AF65-F5344CB8AC3E}">
        <p14:creationId xmlns:p14="http://schemas.microsoft.com/office/powerpoint/2010/main" val="841851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783DC-335F-291E-42C8-0051215AAAF8}"/>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90175DE4-6ACA-E488-BCDE-EFA826672E48}"/>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859647CD-06EB-8A3E-4389-DF9C60253E2B}"/>
              </a:ext>
            </a:extLst>
          </p:cNvPr>
          <p:cNvSpPr>
            <a:spLocks noGrp="1"/>
          </p:cNvSpPr>
          <p:nvPr>
            <p:ph idx="1"/>
          </p:nvPr>
        </p:nvSpPr>
        <p:spPr/>
        <p:txBody>
          <a:bodyPr/>
          <a:lstStyle/>
          <a:p>
            <a:pPr marL="0" indent="0" algn="ctr">
              <a:buNone/>
            </a:pPr>
            <a:endParaRPr lang="cs-CZ" sz="4800" b="1" dirty="0"/>
          </a:p>
          <a:p>
            <a:pPr marL="0" indent="0" algn="ctr">
              <a:buNone/>
            </a:pPr>
            <a:r>
              <a:rPr lang="cs-CZ" sz="4800" b="1" dirty="0"/>
              <a:t>Přesunutí se k připraveným modelům po skupinách podle počtu </a:t>
            </a:r>
          </a:p>
          <a:p>
            <a:pPr marL="0" indent="0" algn="ctr">
              <a:buNone/>
            </a:pPr>
            <a:r>
              <a:rPr lang="cs-CZ" sz="4800" b="1" dirty="0"/>
              <a:t>příchozích </a:t>
            </a:r>
          </a:p>
          <a:p>
            <a:pPr marL="0" indent="0">
              <a:buNone/>
            </a:pPr>
            <a:endParaRPr lang="cs-CZ" dirty="0"/>
          </a:p>
        </p:txBody>
      </p:sp>
    </p:spTree>
    <p:extLst>
      <p:ext uri="{BB962C8B-B14F-4D97-AF65-F5344CB8AC3E}">
        <p14:creationId xmlns:p14="http://schemas.microsoft.com/office/powerpoint/2010/main" val="1634962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D130ED-70EF-63E7-C760-09F715588601}"/>
              </a:ext>
            </a:extLst>
          </p:cNvPr>
          <p:cNvSpPr>
            <a:spLocks noGrp="1"/>
          </p:cNvSpPr>
          <p:nvPr>
            <p:ph type="title"/>
          </p:nvPr>
        </p:nvSpPr>
        <p:spPr/>
        <p:txBody>
          <a:bodyPr/>
          <a:lstStyle/>
          <a:p>
            <a:pPr algn="ctr"/>
            <a:r>
              <a:rPr lang="cs-CZ" b="1" dirty="0"/>
              <a:t>Model pokrývačský : Střechy DD</a:t>
            </a:r>
            <a:br>
              <a:rPr lang="cs-CZ" dirty="0"/>
            </a:br>
            <a:endParaRPr lang="cs-CZ" dirty="0"/>
          </a:p>
        </p:txBody>
      </p:sp>
      <p:sp>
        <p:nvSpPr>
          <p:cNvPr id="3" name="Zástupný obsah 2">
            <a:extLst>
              <a:ext uri="{FF2B5EF4-FFF2-40B4-BE49-F238E27FC236}">
                <a16:creationId xmlns:a16="http://schemas.microsoft.com/office/drawing/2014/main" id="{D8BD126B-EAD3-4D28-F093-355507111594}"/>
              </a:ext>
            </a:extLst>
          </p:cNvPr>
          <p:cNvSpPr>
            <a:spLocks noGrp="1"/>
          </p:cNvSpPr>
          <p:nvPr>
            <p:ph idx="1"/>
          </p:nvPr>
        </p:nvSpPr>
        <p:spPr/>
        <p:txBody>
          <a:bodyPr/>
          <a:lstStyle/>
          <a:p>
            <a:pPr marL="0" indent="0">
              <a:buNone/>
            </a:pPr>
            <a:r>
              <a:rPr lang="cs-CZ" dirty="0"/>
              <a:t>Model bude </a:t>
            </a:r>
            <a:r>
              <a:rPr lang="cs-CZ" dirty="0" err="1"/>
              <a:t>zafóliován</a:t>
            </a:r>
            <a:r>
              <a:rPr lang="cs-CZ" dirty="0"/>
              <a:t> a </a:t>
            </a:r>
            <a:r>
              <a:rPr lang="cs-CZ" dirty="0" err="1"/>
              <a:t>nalaťován</a:t>
            </a:r>
            <a:r>
              <a:rPr lang="cs-CZ" dirty="0"/>
              <a:t> na daný typ krytiny </a:t>
            </a:r>
            <a:r>
              <a:rPr lang="cs-CZ" dirty="0" err="1"/>
              <a:t>Tondach</a:t>
            </a:r>
            <a:endParaRPr lang="cs-CZ" dirty="0"/>
          </a:p>
          <a:p>
            <a:pPr marL="0" indent="0">
              <a:buNone/>
            </a:pPr>
            <a:r>
              <a:rPr lang="cs-CZ" dirty="0"/>
              <a:t>Bude připravený obvodový rám z krytiny</a:t>
            </a:r>
          </a:p>
          <a:p>
            <a:pPr marL="0" indent="0">
              <a:buNone/>
            </a:pPr>
            <a:r>
              <a:rPr lang="cs-CZ" dirty="0"/>
              <a:t>Bude připraveno </a:t>
            </a:r>
            <a:r>
              <a:rPr lang="cs-CZ" dirty="0" err="1"/>
              <a:t>rozbrnkání</a:t>
            </a:r>
            <a:r>
              <a:rPr lang="cs-CZ" dirty="0"/>
              <a:t> ( vazba – dvojité brnkání )</a:t>
            </a:r>
          </a:p>
          <a:p>
            <a:pPr marL="0" indent="0">
              <a:buNone/>
            </a:pPr>
            <a:r>
              <a:rPr lang="cs-CZ" dirty="0"/>
              <a:t>Ukázka bezpečného krytí bez šlapání na krytinu</a:t>
            </a:r>
          </a:p>
          <a:p>
            <a:pPr marL="0" indent="0">
              <a:buNone/>
            </a:pPr>
            <a:endParaRPr lang="cs-CZ" dirty="0"/>
          </a:p>
          <a:p>
            <a:pPr marL="0" indent="0">
              <a:buNone/>
            </a:pPr>
            <a:r>
              <a:rPr lang="cs-CZ" dirty="0"/>
              <a:t>Žáci si budou mít možnost doložit krytinu do rámu střechy</a:t>
            </a:r>
          </a:p>
        </p:txBody>
      </p:sp>
    </p:spTree>
    <p:extLst>
      <p:ext uri="{BB962C8B-B14F-4D97-AF65-F5344CB8AC3E}">
        <p14:creationId xmlns:p14="http://schemas.microsoft.com/office/powerpoint/2010/main" val="3339012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8F4A817-ABC7-6335-9678-11DC1DF2CBBA}"/>
              </a:ext>
            </a:extLst>
          </p:cNvPr>
          <p:cNvSpPr>
            <a:spLocks noGrp="1"/>
          </p:cNvSpPr>
          <p:nvPr>
            <p:ph type="title"/>
          </p:nvPr>
        </p:nvSpPr>
        <p:spPr/>
        <p:txBody>
          <a:bodyPr/>
          <a:lstStyle/>
          <a:p>
            <a:pPr algn="ctr"/>
            <a:r>
              <a:rPr lang="cs-CZ" b="1" dirty="0"/>
              <a:t>Model pokrývačský : Střechy DD</a:t>
            </a:r>
          </a:p>
        </p:txBody>
      </p:sp>
      <p:sp>
        <p:nvSpPr>
          <p:cNvPr id="3" name="Zástupný obsah 2">
            <a:extLst>
              <a:ext uri="{FF2B5EF4-FFF2-40B4-BE49-F238E27FC236}">
                <a16:creationId xmlns:a16="http://schemas.microsoft.com/office/drawing/2014/main" id="{DA60EF62-E8A0-4B0A-65C6-A976798FC7FD}"/>
              </a:ext>
            </a:extLst>
          </p:cNvPr>
          <p:cNvSpPr>
            <a:spLocks noGrp="1"/>
          </p:cNvSpPr>
          <p:nvPr>
            <p:ph idx="1"/>
          </p:nvPr>
        </p:nvSpPr>
        <p:spPr/>
        <p:txBody>
          <a:bodyPr/>
          <a:lstStyle/>
          <a:p>
            <a:pPr marL="0" indent="0">
              <a:buNone/>
            </a:pPr>
            <a:r>
              <a:rPr lang="cs-CZ" dirty="0"/>
              <a:t>Ukázka </a:t>
            </a:r>
            <a:r>
              <a:rPr lang="cs-CZ" dirty="0" err="1"/>
              <a:t>fóliování</a:t>
            </a:r>
            <a:r>
              <a:rPr lang="cs-CZ" dirty="0"/>
              <a:t> a laťování připraveného modelu</a:t>
            </a:r>
          </a:p>
          <a:p>
            <a:pPr marL="0" indent="0">
              <a:buNone/>
            </a:pPr>
            <a:r>
              <a:rPr lang="cs-CZ" dirty="0"/>
              <a:t>Krytina </a:t>
            </a:r>
            <a:r>
              <a:rPr lang="cs-CZ" dirty="0" err="1"/>
              <a:t>Betonpres</a:t>
            </a:r>
            <a:endParaRPr lang="cs-CZ" dirty="0"/>
          </a:p>
          <a:p>
            <a:pPr marL="0" indent="0">
              <a:buNone/>
            </a:pPr>
            <a:r>
              <a:rPr lang="cs-CZ" dirty="0"/>
              <a:t>Rozměření a </a:t>
            </a:r>
            <a:r>
              <a:rPr lang="cs-CZ" dirty="0" err="1"/>
              <a:t>rozbrnkání</a:t>
            </a:r>
            <a:r>
              <a:rPr lang="cs-CZ" dirty="0"/>
              <a:t> </a:t>
            </a:r>
          </a:p>
          <a:p>
            <a:pPr marL="0" indent="0">
              <a:buNone/>
            </a:pPr>
            <a:r>
              <a:rPr lang="cs-CZ" dirty="0"/>
              <a:t>Pokládka do rámu </a:t>
            </a:r>
          </a:p>
          <a:p>
            <a:pPr marL="0" indent="0">
              <a:buNone/>
            </a:pPr>
            <a:r>
              <a:rPr lang="cs-CZ" dirty="0"/>
              <a:t>Předem namontované střešní okno </a:t>
            </a:r>
            <a:r>
              <a:rPr lang="cs-CZ" dirty="0" err="1"/>
              <a:t>Velux</a:t>
            </a:r>
            <a:r>
              <a:rPr lang="cs-CZ" dirty="0"/>
              <a:t> – ukázka el. ovládání okna </a:t>
            </a:r>
          </a:p>
          <a:p>
            <a:pPr marL="0" indent="0">
              <a:buNone/>
            </a:pPr>
            <a:r>
              <a:rPr lang="cs-CZ" dirty="0"/>
              <a:t>Ukázka el. ovládané předokenní rolety přes aplikaci v mobilu </a:t>
            </a:r>
          </a:p>
        </p:txBody>
      </p:sp>
    </p:spTree>
    <p:extLst>
      <p:ext uri="{BB962C8B-B14F-4D97-AF65-F5344CB8AC3E}">
        <p14:creationId xmlns:p14="http://schemas.microsoft.com/office/powerpoint/2010/main" val="4176158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070F64-1E7A-2CA2-094D-0D51116ABBE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674BD1A-B324-38E1-DD26-8D9AE66C01FF}"/>
              </a:ext>
            </a:extLst>
          </p:cNvPr>
          <p:cNvSpPr>
            <a:spLocks noGrp="1"/>
          </p:cNvSpPr>
          <p:nvPr>
            <p:ph type="title"/>
          </p:nvPr>
        </p:nvSpPr>
        <p:spPr/>
        <p:txBody>
          <a:bodyPr/>
          <a:lstStyle/>
          <a:p>
            <a:pPr algn="ctr"/>
            <a:r>
              <a:rPr lang="cs-CZ" b="1" dirty="0"/>
              <a:t>Model pokrývačský : Střechy DD</a:t>
            </a:r>
            <a:br>
              <a:rPr lang="cs-CZ" b="1" dirty="0"/>
            </a:br>
            <a:r>
              <a:rPr lang="cs-CZ" b="1" dirty="0"/>
              <a:t>                                                     Střechy </a:t>
            </a:r>
            <a:r>
              <a:rPr lang="cs-CZ" b="1" dirty="0" err="1"/>
              <a:t>Chýna</a:t>
            </a:r>
            <a:endParaRPr lang="cs-CZ" b="1" dirty="0"/>
          </a:p>
        </p:txBody>
      </p:sp>
      <p:sp>
        <p:nvSpPr>
          <p:cNvPr id="3" name="Zástupný obsah 2">
            <a:extLst>
              <a:ext uri="{FF2B5EF4-FFF2-40B4-BE49-F238E27FC236}">
                <a16:creationId xmlns:a16="http://schemas.microsoft.com/office/drawing/2014/main" id="{6CC1DC02-11E5-1AD1-63A8-E1E5A6108C89}"/>
              </a:ext>
            </a:extLst>
          </p:cNvPr>
          <p:cNvSpPr>
            <a:spLocks noGrp="1"/>
          </p:cNvSpPr>
          <p:nvPr>
            <p:ph idx="1"/>
          </p:nvPr>
        </p:nvSpPr>
        <p:spPr>
          <a:xfrm>
            <a:off x="979714" y="1825625"/>
            <a:ext cx="10515600" cy="4351338"/>
          </a:xfrm>
        </p:spPr>
        <p:txBody>
          <a:bodyPr/>
          <a:lstStyle/>
          <a:p>
            <a:pPr marL="0" indent="0">
              <a:buNone/>
            </a:pPr>
            <a:r>
              <a:rPr lang="cs-CZ" dirty="0"/>
              <a:t>Ukázkový model zapůjčený z </a:t>
            </a:r>
            <a:r>
              <a:rPr lang="cs-CZ" dirty="0" err="1"/>
              <a:t>Tondachu</a:t>
            </a:r>
            <a:r>
              <a:rPr lang="cs-CZ" dirty="0"/>
              <a:t> z Jirčan :</a:t>
            </a:r>
          </a:p>
          <a:p>
            <a:pPr marL="0" indent="0">
              <a:buNone/>
            </a:pPr>
            <a:endParaRPr lang="cs-CZ" dirty="0"/>
          </a:p>
          <a:p>
            <a:pPr marL="0" indent="0">
              <a:buNone/>
            </a:pPr>
            <a:r>
              <a:rPr lang="cs-CZ" dirty="0"/>
              <a:t>Ukázka </a:t>
            </a:r>
            <a:r>
              <a:rPr lang="cs-CZ" dirty="0" err="1"/>
              <a:t>vyskládávaného</a:t>
            </a:r>
            <a:r>
              <a:rPr lang="cs-CZ" dirty="0"/>
              <a:t> úžlabí z bobrovky</a:t>
            </a:r>
          </a:p>
          <a:p>
            <a:pPr marL="0" indent="0">
              <a:buNone/>
            </a:pPr>
            <a:r>
              <a:rPr lang="cs-CZ" dirty="0"/>
              <a:t>Ukázka kužele z bobrovky</a:t>
            </a:r>
          </a:p>
          <a:p>
            <a:pPr marL="0" indent="0">
              <a:buNone/>
            </a:pPr>
            <a:endParaRPr lang="cs-CZ" dirty="0"/>
          </a:p>
          <a:p>
            <a:pPr marL="0" indent="0">
              <a:buNone/>
            </a:pPr>
            <a:endParaRPr lang="cs-CZ" dirty="0"/>
          </a:p>
          <a:p>
            <a:pPr marL="0" indent="0">
              <a:buNone/>
            </a:pPr>
            <a:r>
              <a:rPr lang="cs-CZ" dirty="0"/>
              <a:t>Soutěž – </a:t>
            </a:r>
            <a:r>
              <a:rPr lang="cs-CZ" dirty="0" err="1"/>
              <a:t>uklepávání</a:t>
            </a:r>
            <a:r>
              <a:rPr lang="cs-CZ" dirty="0"/>
              <a:t> ozubů ( pupků ) kladivem </a:t>
            </a:r>
            <a:r>
              <a:rPr lang="cs-CZ" dirty="0">
                <a:sym typeface="Wingdings" panose="05000000000000000000" pitchFamily="2" charset="2"/>
              </a:rPr>
              <a:t></a:t>
            </a:r>
            <a:endParaRPr lang="cs-CZ" dirty="0"/>
          </a:p>
        </p:txBody>
      </p:sp>
    </p:spTree>
    <p:extLst>
      <p:ext uri="{BB962C8B-B14F-4D97-AF65-F5344CB8AC3E}">
        <p14:creationId xmlns:p14="http://schemas.microsoft.com/office/powerpoint/2010/main" val="14678506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8F0835F-4100-B529-D4B8-0255AC892D29}"/>
              </a:ext>
            </a:extLst>
          </p:cNvPr>
          <p:cNvSpPr>
            <a:spLocks noGrp="1"/>
          </p:cNvSpPr>
          <p:nvPr>
            <p:ph type="title"/>
          </p:nvPr>
        </p:nvSpPr>
        <p:spPr/>
        <p:txBody>
          <a:bodyPr/>
          <a:lstStyle/>
          <a:p>
            <a:pPr algn="ctr"/>
            <a:r>
              <a:rPr lang="cs-CZ" b="1" dirty="0"/>
              <a:t>Model klempířský : Střechy </a:t>
            </a:r>
            <a:r>
              <a:rPr lang="cs-CZ" b="1" dirty="0" err="1"/>
              <a:t>Chýna</a:t>
            </a:r>
            <a:endParaRPr lang="cs-CZ" b="1" dirty="0"/>
          </a:p>
        </p:txBody>
      </p:sp>
      <p:sp>
        <p:nvSpPr>
          <p:cNvPr id="3" name="Zástupný obsah 2">
            <a:extLst>
              <a:ext uri="{FF2B5EF4-FFF2-40B4-BE49-F238E27FC236}">
                <a16:creationId xmlns:a16="http://schemas.microsoft.com/office/drawing/2014/main" id="{39EA7EDC-6431-B305-E8B7-7E925DF9B171}"/>
              </a:ext>
            </a:extLst>
          </p:cNvPr>
          <p:cNvSpPr>
            <a:spLocks noGrp="1"/>
          </p:cNvSpPr>
          <p:nvPr>
            <p:ph idx="1"/>
          </p:nvPr>
        </p:nvSpPr>
        <p:spPr/>
        <p:txBody>
          <a:bodyPr/>
          <a:lstStyle/>
          <a:p>
            <a:pPr marL="0" indent="0">
              <a:buNone/>
            </a:pPr>
            <a:endParaRPr lang="cs-CZ" dirty="0"/>
          </a:p>
          <a:p>
            <a:pPr marL="0" indent="0">
              <a:buNone/>
            </a:pPr>
            <a:endParaRPr lang="cs-CZ" dirty="0"/>
          </a:p>
          <a:p>
            <a:pPr marL="0" indent="0">
              <a:buNone/>
            </a:pPr>
            <a:r>
              <a:rPr lang="cs-CZ" dirty="0"/>
              <a:t>Klempířská dílna – ukázka stavění </a:t>
            </a:r>
            <a:r>
              <a:rPr lang="cs-CZ" dirty="0" err="1"/>
              <a:t>falců</a:t>
            </a:r>
            <a:endParaRPr lang="cs-CZ" dirty="0"/>
          </a:p>
          <a:p>
            <a:pPr marL="0" indent="0">
              <a:buNone/>
            </a:pPr>
            <a:r>
              <a:rPr lang="cs-CZ" dirty="0"/>
              <a:t>Zafalcování krytiny – zapojení žáků</a:t>
            </a:r>
          </a:p>
          <a:p>
            <a:pPr marL="0" indent="0">
              <a:buNone/>
            </a:pPr>
            <a:r>
              <a:rPr lang="cs-CZ" dirty="0"/>
              <a:t>Ukázka ukotvení pevných a posuvných příponek</a:t>
            </a:r>
          </a:p>
          <a:p>
            <a:pPr marL="0" indent="0">
              <a:buNone/>
            </a:pPr>
            <a:r>
              <a:rPr lang="cs-CZ" dirty="0"/>
              <a:t>Ukázka pokládky skládané plechové šablony – možnost zapojení</a:t>
            </a:r>
          </a:p>
          <a:p>
            <a:pPr marL="0" indent="0">
              <a:buNone/>
            </a:pPr>
            <a:r>
              <a:rPr lang="cs-CZ" dirty="0"/>
              <a:t>Orýsování vzoru na šablonu a vystřihování obrazců z plechu - soutěž</a:t>
            </a:r>
          </a:p>
        </p:txBody>
      </p:sp>
    </p:spTree>
    <p:extLst>
      <p:ext uri="{BB962C8B-B14F-4D97-AF65-F5344CB8AC3E}">
        <p14:creationId xmlns:p14="http://schemas.microsoft.com/office/powerpoint/2010/main" val="1350015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FD7A1-658B-F973-43ED-5F7AD7FE7D0D}"/>
              </a:ext>
            </a:extLst>
          </p:cNvPr>
          <p:cNvSpPr>
            <a:spLocks noGrp="1"/>
          </p:cNvSpPr>
          <p:nvPr>
            <p:ph type="title"/>
          </p:nvPr>
        </p:nvSpPr>
        <p:spPr/>
        <p:txBody>
          <a:bodyPr/>
          <a:lstStyle/>
          <a:p>
            <a:pPr algn="ctr"/>
            <a:r>
              <a:rPr lang="cs-CZ" b="1" dirty="0"/>
              <a:t>Model klempířský : Střechy </a:t>
            </a:r>
            <a:r>
              <a:rPr lang="cs-CZ" b="1" dirty="0" err="1"/>
              <a:t>Chýna</a:t>
            </a:r>
            <a:endParaRPr lang="cs-CZ" b="1" dirty="0"/>
          </a:p>
        </p:txBody>
      </p:sp>
      <p:sp>
        <p:nvSpPr>
          <p:cNvPr id="3" name="Zástupný obsah 2">
            <a:extLst>
              <a:ext uri="{FF2B5EF4-FFF2-40B4-BE49-F238E27FC236}">
                <a16:creationId xmlns:a16="http://schemas.microsoft.com/office/drawing/2014/main" id="{9A430F9D-BC12-415D-5996-626E117E509B}"/>
              </a:ext>
            </a:extLst>
          </p:cNvPr>
          <p:cNvSpPr>
            <a:spLocks noGrp="1"/>
          </p:cNvSpPr>
          <p:nvPr>
            <p:ph idx="1"/>
          </p:nvPr>
        </p:nvSpPr>
        <p:spPr/>
        <p:txBody>
          <a:bodyPr/>
          <a:lstStyle/>
          <a:p>
            <a:pPr marL="0" indent="0">
              <a:buNone/>
            </a:pPr>
            <a:endParaRPr lang="cs-CZ" dirty="0"/>
          </a:p>
          <a:p>
            <a:pPr marL="0" indent="0" algn="ctr">
              <a:buNone/>
            </a:pPr>
            <a:endParaRPr lang="cs-CZ" dirty="0"/>
          </a:p>
          <a:p>
            <a:pPr marL="0" indent="0" algn="ctr">
              <a:buNone/>
            </a:pPr>
            <a:r>
              <a:rPr lang="cs-CZ" dirty="0"/>
              <a:t>Ukázka provedení DHV 1 – </a:t>
            </a:r>
            <a:r>
              <a:rPr lang="cs-CZ" dirty="0" err="1"/>
              <a:t>Leistrem</a:t>
            </a:r>
            <a:endParaRPr lang="cs-CZ" dirty="0"/>
          </a:p>
          <a:p>
            <a:pPr marL="0" indent="0" algn="ctr">
              <a:buNone/>
            </a:pPr>
            <a:endParaRPr lang="cs-CZ" dirty="0"/>
          </a:p>
          <a:p>
            <a:pPr marL="0" indent="0" algn="ctr">
              <a:buNone/>
            </a:pPr>
            <a:r>
              <a:rPr lang="cs-CZ" dirty="0"/>
              <a:t>Plocha a detaily</a:t>
            </a:r>
          </a:p>
          <a:p>
            <a:pPr marL="0" indent="0" algn="ctr">
              <a:buNone/>
            </a:pPr>
            <a:endParaRPr lang="cs-CZ" dirty="0"/>
          </a:p>
          <a:p>
            <a:pPr marL="0" indent="0" algn="ctr">
              <a:buNone/>
            </a:pPr>
            <a:r>
              <a:rPr lang="cs-CZ" dirty="0"/>
              <a:t>Možnost zapojení žáků</a:t>
            </a:r>
          </a:p>
        </p:txBody>
      </p:sp>
    </p:spTree>
    <p:extLst>
      <p:ext uri="{BB962C8B-B14F-4D97-AF65-F5344CB8AC3E}">
        <p14:creationId xmlns:p14="http://schemas.microsoft.com/office/powerpoint/2010/main" val="3350322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C092ACD-4AA9-AFAC-40E5-2EFD85910F04}"/>
              </a:ext>
            </a:extLst>
          </p:cNvPr>
          <p:cNvSpPr>
            <a:spLocks noGrp="1"/>
          </p:cNvSpPr>
          <p:nvPr>
            <p:ph type="title"/>
          </p:nvPr>
        </p:nvSpPr>
        <p:spPr/>
        <p:txBody>
          <a:bodyPr/>
          <a:lstStyle/>
          <a:p>
            <a:pPr algn="ctr"/>
            <a:r>
              <a:rPr lang="cs-CZ" b="1" dirty="0"/>
              <a:t>Model tesařský : Martin Šnajdr</a:t>
            </a:r>
          </a:p>
        </p:txBody>
      </p:sp>
      <p:sp>
        <p:nvSpPr>
          <p:cNvPr id="3" name="Zástupný obsah 2">
            <a:extLst>
              <a:ext uri="{FF2B5EF4-FFF2-40B4-BE49-F238E27FC236}">
                <a16:creationId xmlns:a16="http://schemas.microsoft.com/office/drawing/2014/main" id="{0E6A78AC-A71D-5BEF-758D-6F74D7A9BCB2}"/>
              </a:ext>
            </a:extLst>
          </p:cNvPr>
          <p:cNvSpPr>
            <a:spLocks noGrp="1"/>
          </p:cNvSpPr>
          <p:nvPr>
            <p:ph idx="1"/>
          </p:nvPr>
        </p:nvSpPr>
        <p:spPr/>
        <p:txBody>
          <a:bodyPr/>
          <a:lstStyle/>
          <a:p>
            <a:pPr marL="0" indent="0">
              <a:buNone/>
            </a:pPr>
            <a:endParaRPr lang="cs-CZ" dirty="0"/>
          </a:p>
          <a:p>
            <a:pPr marL="0" indent="0">
              <a:buNone/>
            </a:pPr>
            <a:r>
              <a:rPr lang="cs-CZ" dirty="0"/>
              <a:t> ruční otesávání a jiné zpracování dřeva</a:t>
            </a:r>
          </a:p>
          <a:p>
            <a:pPr marL="0" indent="0">
              <a:buNone/>
            </a:pPr>
            <a:r>
              <a:rPr lang="cs-CZ" dirty="0"/>
              <a:t>                ……</a:t>
            </a:r>
          </a:p>
          <a:p>
            <a:pPr marL="0" indent="0">
              <a:buNone/>
            </a:pPr>
            <a:endParaRPr lang="cs-CZ" dirty="0"/>
          </a:p>
          <a:p>
            <a:pPr marL="0" indent="0">
              <a:buNone/>
            </a:pPr>
            <a:endParaRPr lang="cs-CZ" dirty="0"/>
          </a:p>
          <a:p>
            <a:pPr marL="0" indent="0">
              <a:buNone/>
            </a:pPr>
            <a:r>
              <a:rPr lang="cs-CZ" dirty="0"/>
              <a:t>Možnost zapojení žáků ??? Soutěž ???</a:t>
            </a:r>
          </a:p>
        </p:txBody>
      </p:sp>
    </p:spTree>
    <p:extLst>
      <p:ext uri="{BB962C8B-B14F-4D97-AF65-F5344CB8AC3E}">
        <p14:creationId xmlns:p14="http://schemas.microsoft.com/office/powerpoint/2010/main" val="40529659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20608D1-A71F-104C-B3EE-93599B9C0E3A}"/>
              </a:ext>
            </a:extLst>
          </p:cNvPr>
          <p:cNvSpPr>
            <a:spLocks noGrp="1"/>
          </p:cNvSpPr>
          <p:nvPr>
            <p:ph type="title"/>
          </p:nvPr>
        </p:nvSpPr>
        <p:spPr/>
        <p:txBody>
          <a:bodyPr/>
          <a:lstStyle/>
          <a:p>
            <a:pPr algn="ctr"/>
            <a:r>
              <a:rPr lang="cs-CZ" b="1" dirty="0"/>
              <a:t>Model pokrývačský : SŠS Jihlava</a:t>
            </a:r>
          </a:p>
        </p:txBody>
      </p:sp>
      <p:sp>
        <p:nvSpPr>
          <p:cNvPr id="3" name="Zástupný obsah 2">
            <a:extLst>
              <a:ext uri="{FF2B5EF4-FFF2-40B4-BE49-F238E27FC236}">
                <a16:creationId xmlns:a16="http://schemas.microsoft.com/office/drawing/2014/main" id="{583C2675-027E-9530-499F-6601BD2D5BA0}"/>
              </a:ext>
            </a:extLst>
          </p:cNvPr>
          <p:cNvSpPr>
            <a:spLocks noGrp="1"/>
          </p:cNvSpPr>
          <p:nvPr>
            <p:ph idx="1"/>
          </p:nvPr>
        </p:nvSpPr>
        <p:spPr/>
        <p:txBody>
          <a:bodyPr>
            <a:normAutofit lnSpcReduction="10000"/>
          </a:bodyPr>
          <a:lstStyle/>
          <a:p>
            <a:pPr marL="0" indent="0">
              <a:buNone/>
            </a:pPr>
            <a:r>
              <a:rPr lang="cs-CZ" dirty="0"/>
              <a:t>Montáž detailů přímo učni jihlavské školy pod vedením mistra</a:t>
            </a:r>
          </a:p>
          <a:p>
            <a:pPr marL="0" indent="0">
              <a:buNone/>
            </a:pPr>
            <a:endParaRPr lang="cs-CZ" dirty="0"/>
          </a:p>
          <a:p>
            <a:pPr marL="0" indent="0">
              <a:buNone/>
            </a:pPr>
            <a:r>
              <a:rPr lang="cs-CZ" dirty="0"/>
              <a:t>Orýsování vzoru na šablonu a opracování šablony břidlice – soutěž</a:t>
            </a:r>
          </a:p>
          <a:p>
            <a:pPr marL="0" indent="0">
              <a:buNone/>
            </a:pPr>
            <a:endParaRPr lang="cs-CZ" dirty="0"/>
          </a:p>
          <a:p>
            <a:pPr marL="0" indent="0">
              <a:buNone/>
            </a:pPr>
            <a:r>
              <a:rPr lang="cs-CZ" dirty="0"/>
              <a:t>Vyrábění plechových výrobků – píšťalek</a:t>
            </a:r>
          </a:p>
          <a:p>
            <a:pPr marL="0" indent="0">
              <a:buNone/>
            </a:pPr>
            <a:endParaRPr lang="cs-CZ" dirty="0"/>
          </a:p>
          <a:p>
            <a:pPr marL="0" indent="0">
              <a:buNone/>
            </a:pPr>
            <a:r>
              <a:rPr lang="cs-CZ" dirty="0"/>
              <a:t>Vyrábění házecích kostek ze dřeva</a:t>
            </a:r>
          </a:p>
          <a:p>
            <a:pPr marL="0" indent="0">
              <a:buNone/>
            </a:pPr>
            <a:endParaRPr lang="cs-CZ" dirty="0"/>
          </a:p>
          <a:p>
            <a:pPr marL="0" indent="0">
              <a:buNone/>
            </a:pPr>
            <a:r>
              <a:rPr lang="cs-CZ" dirty="0"/>
              <a:t>Spousta dalších soutěžních akcí ( ještě řešíme )</a:t>
            </a:r>
          </a:p>
          <a:p>
            <a:pPr marL="0" indent="0">
              <a:buNone/>
            </a:pPr>
            <a:endParaRPr lang="cs-CZ" dirty="0"/>
          </a:p>
          <a:p>
            <a:pPr marL="0" indent="0">
              <a:buNone/>
            </a:pPr>
            <a:endParaRPr lang="cs-CZ" dirty="0"/>
          </a:p>
        </p:txBody>
      </p:sp>
    </p:spTree>
    <p:extLst>
      <p:ext uri="{BB962C8B-B14F-4D97-AF65-F5344CB8AC3E}">
        <p14:creationId xmlns:p14="http://schemas.microsoft.com/office/powerpoint/2010/main" val="1266788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38CEB87-D96F-6798-C8C8-5E4B964198C1}"/>
              </a:ext>
            </a:extLst>
          </p:cNvPr>
          <p:cNvSpPr>
            <a:spLocks noGrp="1"/>
          </p:cNvSpPr>
          <p:nvPr>
            <p:ph type="title"/>
          </p:nvPr>
        </p:nvSpPr>
        <p:spPr/>
        <p:txBody>
          <a:bodyPr/>
          <a:lstStyle/>
          <a:p>
            <a:pPr algn="ctr"/>
            <a:r>
              <a:rPr lang="cs-CZ" b="1" dirty="0"/>
              <a:t>Stánek sponzora : </a:t>
            </a:r>
            <a:r>
              <a:rPr lang="cs-CZ" b="1" dirty="0" err="1"/>
              <a:t>Palco</a:t>
            </a:r>
            <a:r>
              <a:rPr lang="cs-CZ" b="1" dirty="0"/>
              <a:t> s.r.o.</a:t>
            </a:r>
          </a:p>
        </p:txBody>
      </p:sp>
      <p:sp>
        <p:nvSpPr>
          <p:cNvPr id="3" name="Zástupný obsah 2">
            <a:extLst>
              <a:ext uri="{FF2B5EF4-FFF2-40B4-BE49-F238E27FC236}">
                <a16:creationId xmlns:a16="http://schemas.microsoft.com/office/drawing/2014/main" id="{8740F9FA-7344-35CE-A99D-C9482F2E8E7F}"/>
              </a:ext>
            </a:extLst>
          </p:cNvPr>
          <p:cNvSpPr>
            <a:spLocks noGrp="1"/>
          </p:cNvSpPr>
          <p:nvPr>
            <p:ph idx="1"/>
          </p:nvPr>
        </p:nvSpPr>
        <p:spPr/>
        <p:txBody>
          <a:bodyPr/>
          <a:lstStyle/>
          <a:p>
            <a:pPr marL="0" indent="0">
              <a:buNone/>
            </a:pPr>
            <a:r>
              <a:rPr lang="cs-CZ" dirty="0"/>
              <a:t> Dodavatel veškerých dřevěných prvků pro naše modely</a:t>
            </a:r>
          </a:p>
          <a:p>
            <a:pPr marL="0" indent="0">
              <a:buNone/>
            </a:pPr>
            <a:endParaRPr lang="cs-CZ" dirty="0"/>
          </a:p>
          <a:p>
            <a:pPr marL="0" indent="0">
              <a:buNone/>
            </a:pPr>
            <a:r>
              <a:rPr lang="cs-CZ" dirty="0"/>
              <a:t>Výrobce I – nosníků ( </a:t>
            </a:r>
            <a:r>
              <a:rPr lang="cs-CZ" dirty="0" err="1"/>
              <a:t>Steico</a:t>
            </a:r>
            <a:r>
              <a:rPr lang="cs-CZ" dirty="0"/>
              <a:t> )</a:t>
            </a:r>
          </a:p>
          <a:p>
            <a:pPr marL="0" indent="0">
              <a:buNone/>
            </a:pPr>
            <a:endParaRPr lang="cs-CZ" dirty="0"/>
          </a:p>
          <a:p>
            <a:pPr marL="0" indent="0">
              <a:buNone/>
            </a:pPr>
            <a:r>
              <a:rPr lang="cs-CZ" dirty="0"/>
              <a:t>Místní tesařská firma – není členem Cechu</a:t>
            </a:r>
          </a:p>
        </p:txBody>
      </p:sp>
    </p:spTree>
    <p:extLst>
      <p:ext uri="{BB962C8B-B14F-4D97-AF65-F5344CB8AC3E}">
        <p14:creationId xmlns:p14="http://schemas.microsoft.com/office/powerpoint/2010/main" val="24159986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475876B-770F-4310-77EB-1B2C389067ED}"/>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59C82085-7E22-A918-9C35-906B82815B4E}"/>
              </a:ext>
            </a:extLst>
          </p:cNvPr>
          <p:cNvSpPr>
            <a:spLocks noGrp="1"/>
          </p:cNvSpPr>
          <p:nvPr>
            <p:ph idx="1"/>
          </p:nvPr>
        </p:nvSpPr>
        <p:spPr/>
        <p:txBody>
          <a:bodyPr>
            <a:normAutofit/>
          </a:bodyPr>
          <a:lstStyle/>
          <a:p>
            <a:pPr marL="0" indent="0">
              <a:buNone/>
            </a:pPr>
            <a:r>
              <a:rPr lang="cs-CZ" dirty="0"/>
              <a:t> Celkem je tedy naplánováno cca 8 – 10 stanovišť s odborným dohledem, praktickými ukázkami a možností přímého zapojení se žáků do realizace detailů.</a:t>
            </a:r>
          </a:p>
          <a:p>
            <a:pPr marL="0" indent="0">
              <a:buNone/>
            </a:pPr>
            <a:endParaRPr lang="cs-CZ" dirty="0"/>
          </a:p>
          <a:p>
            <a:pPr marL="0" indent="0">
              <a:buNone/>
            </a:pPr>
            <a:r>
              <a:rPr lang="cs-CZ" dirty="0"/>
              <a:t>Vše formou soutěží</a:t>
            </a:r>
          </a:p>
          <a:p>
            <a:pPr marL="0" indent="0">
              <a:buNone/>
            </a:pPr>
            <a:endParaRPr lang="cs-CZ" dirty="0"/>
          </a:p>
          <a:p>
            <a:pPr marL="0" indent="0">
              <a:buNone/>
            </a:pPr>
            <a:r>
              <a:rPr lang="cs-CZ" dirty="0"/>
              <a:t>Drobné dárky od sponzorů pro zúčastněné</a:t>
            </a:r>
          </a:p>
          <a:p>
            <a:pPr marL="0" indent="0">
              <a:buNone/>
            </a:pPr>
            <a:endParaRPr lang="cs-CZ" dirty="0"/>
          </a:p>
          <a:p>
            <a:pPr marL="0" indent="0">
              <a:buNone/>
            </a:pPr>
            <a:r>
              <a:rPr lang="cs-CZ" dirty="0"/>
              <a:t>Sponzorský dar v podobě materiálů na modely i soutěže od výrobců </a:t>
            </a:r>
          </a:p>
        </p:txBody>
      </p:sp>
    </p:spTree>
    <p:extLst>
      <p:ext uri="{BB962C8B-B14F-4D97-AF65-F5344CB8AC3E}">
        <p14:creationId xmlns:p14="http://schemas.microsoft.com/office/powerpoint/2010/main" val="4179605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8D8D562-54F4-4B61-EC70-FF98DA04228B}"/>
              </a:ext>
            </a:extLst>
          </p:cNvPr>
          <p:cNvSpPr>
            <a:spLocks noGrp="1"/>
          </p:cNvSpPr>
          <p:nvPr>
            <p:ph type="title"/>
          </p:nvPr>
        </p:nvSpPr>
        <p:spPr/>
        <p:txBody>
          <a:bodyPr/>
          <a:lstStyle/>
          <a:p>
            <a:endParaRPr lang="cs-CZ" dirty="0"/>
          </a:p>
        </p:txBody>
      </p:sp>
      <p:sp>
        <p:nvSpPr>
          <p:cNvPr id="3" name="Zástupný obsah 2">
            <a:extLst>
              <a:ext uri="{FF2B5EF4-FFF2-40B4-BE49-F238E27FC236}">
                <a16:creationId xmlns:a16="http://schemas.microsoft.com/office/drawing/2014/main" id="{2B6C8BE3-98E9-1A46-3C5D-4BF3B7678235}"/>
              </a:ext>
            </a:extLst>
          </p:cNvPr>
          <p:cNvSpPr>
            <a:spLocks noGrp="1"/>
          </p:cNvSpPr>
          <p:nvPr>
            <p:ph idx="1"/>
          </p:nvPr>
        </p:nvSpPr>
        <p:spPr/>
        <p:txBody>
          <a:bodyPr/>
          <a:lstStyle/>
          <a:p>
            <a:pPr marL="0" indent="0" algn="ctr">
              <a:buNone/>
            </a:pPr>
            <a:r>
              <a:rPr lang="cs-CZ" b="1" dirty="0"/>
              <a:t> Celá akce je plánována na podporu učňovského školství </a:t>
            </a:r>
          </a:p>
          <a:p>
            <a:pPr marL="0" indent="0" algn="ctr">
              <a:buNone/>
            </a:pPr>
            <a:endParaRPr lang="cs-CZ" dirty="0"/>
          </a:p>
          <a:p>
            <a:pPr marL="0" indent="0" algn="ctr">
              <a:buNone/>
            </a:pPr>
            <a:r>
              <a:rPr lang="cs-CZ" dirty="0"/>
              <a:t>Za přítomnosti zástupců Střední školy stavební</a:t>
            </a:r>
          </a:p>
          <a:p>
            <a:pPr marL="0" indent="0" algn="ctr">
              <a:buNone/>
            </a:pPr>
            <a:r>
              <a:rPr lang="cs-CZ" dirty="0"/>
              <a:t> Jihlava</a:t>
            </a:r>
          </a:p>
          <a:p>
            <a:pPr marL="0" indent="0" algn="ctr">
              <a:buNone/>
            </a:pPr>
            <a:endParaRPr lang="cs-CZ" dirty="0"/>
          </a:p>
          <a:p>
            <a:pPr marL="0" indent="0" algn="ctr">
              <a:buNone/>
            </a:pPr>
            <a:r>
              <a:rPr lang="cs-CZ" dirty="0"/>
              <a:t>Za přítomnosti studentů SŠS Jihlava</a:t>
            </a:r>
          </a:p>
        </p:txBody>
      </p:sp>
    </p:spTree>
    <p:extLst>
      <p:ext uri="{BB962C8B-B14F-4D97-AF65-F5344CB8AC3E}">
        <p14:creationId xmlns:p14="http://schemas.microsoft.com/office/powerpoint/2010/main" val="36050369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DCD38DE-2971-4C26-25DB-B13932783401}"/>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3B3866E3-F1BB-4DDB-6B34-E875A21F1E1E}"/>
              </a:ext>
            </a:extLst>
          </p:cNvPr>
          <p:cNvSpPr>
            <a:spLocks noGrp="1"/>
          </p:cNvSpPr>
          <p:nvPr>
            <p:ph idx="1"/>
          </p:nvPr>
        </p:nvSpPr>
        <p:spPr/>
        <p:txBody>
          <a:bodyPr>
            <a:normAutofit/>
          </a:bodyPr>
          <a:lstStyle/>
          <a:p>
            <a:pPr marL="0" indent="0" algn="ctr">
              <a:buNone/>
            </a:pPr>
            <a:r>
              <a:rPr lang="cs-CZ" sz="4800" dirty="0"/>
              <a:t>Svou účast, jak fyzickou </a:t>
            </a:r>
          </a:p>
          <a:p>
            <a:pPr marL="0" indent="0" algn="ctr">
              <a:buNone/>
            </a:pPr>
            <a:r>
              <a:rPr lang="cs-CZ" sz="4800" dirty="0"/>
              <a:t>( zástupci firem ), </a:t>
            </a:r>
          </a:p>
          <a:p>
            <a:pPr marL="0" indent="0" algn="ctr">
              <a:buNone/>
            </a:pPr>
            <a:r>
              <a:rPr lang="cs-CZ" sz="4800" dirty="0"/>
              <a:t>tak sponzorskou formou </a:t>
            </a:r>
          </a:p>
          <a:p>
            <a:pPr marL="0" indent="0" algn="ctr">
              <a:buNone/>
            </a:pPr>
            <a:r>
              <a:rPr lang="cs-CZ" sz="4800" dirty="0"/>
              <a:t>předem přislíbili :</a:t>
            </a:r>
          </a:p>
        </p:txBody>
      </p:sp>
    </p:spTree>
    <p:extLst>
      <p:ext uri="{BB962C8B-B14F-4D97-AF65-F5344CB8AC3E}">
        <p14:creationId xmlns:p14="http://schemas.microsoft.com/office/powerpoint/2010/main" val="42693588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46208D3-EE92-9E83-82EB-2CBE3EF14A81}"/>
              </a:ext>
            </a:extLst>
          </p:cNvPr>
          <p:cNvSpPr>
            <a:spLocks noGrp="1"/>
          </p:cNvSpPr>
          <p:nvPr>
            <p:ph type="title"/>
          </p:nvPr>
        </p:nvSpPr>
        <p:spPr/>
        <p:txBody>
          <a:bodyPr/>
          <a:lstStyle/>
          <a:p>
            <a:endParaRPr lang="cs-CZ" dirty="0"/>
          </a:p>
        </p:txBody>
      </p:sp>
      <p:sp>
        <p:nvSpPr>
          <p:cNvPr id="3" name="Zástupný obsah 2">
            <a:extLst>
              <a:ext uri="{FF2B5EF4-FFF2-40B4-BE49-F238E27FC236}">
                <a16:creationId xmlns:a16="http://schemas.microsoft.com/office/drawing/2014/main" id="{6113969E-A1EE-EE79-D81E-B9D6EDB52CA2}"/>
              </a:ext>
            </a:extLst>
          </p:cNvPr>
          <p:cNvSpPr>
            <a:spLocks noGrp="1"/>
          </p:cNvSpPr>
          <p:nvPr>
            <p:ph idx="1"/>
          </p:nvPr>
        </p:nvSpPr>
        <p:spPr/>
        <p:txBody>
          <a:bodyPr>
            <a:normAutofit/>
          </a:bodyPr>
          <a:lstStyle/>
          <a:p>
            <a:pPr marL="0" indent="0" algn="ctr">
              <a:buNone/>
            </a:pPr>
            <a:r>
              <a:rPr lang="cs-CZ" sz="3200" b="1" dirty="0" err="1"/>
              <a:t>Wienerberger</a:t>
            </a:r>
            <a:r>
              <a:rPr lang="cs-CZ" sz="3200" b="1" dirty="0"/>
              <a:t> ( Kamil Jeřábek, Rudolf Prus )</a:t>
            </a:r>
          </a:p>
          <a:p>
            <a:pPr marL="0" indent="0" algn="ctr">
              <a:buNone/>
            </a:pPr>
            <a:r>
              <a:rPr lang="cs-CZ" sz="3200" b="1" dirty="0" err="1"/>
              <a:t>Betonpres</a:t>
            </a:r>
            <a:r>
              <a:rPr lang="cs-CZ" sz="3200" b="1" dirty="0"/>
              <a:t> ( </a:t>
            </a:r>
            <a:r>
              <a:rPr lang="cs-CZ" sz="3200" b="1" dirty="0" err="1"/>
              <a:t>Ponec</a:t>
            </a:r>
            <a:r>
              <a:rPr lang="cs-CZ" sz="3200" b="1" dirty="0"/>
              <a:t>, Jiří Maxa )</a:t>
            </a:r>
          </a:p>
          <a:p>
            <a:pPr marL="0" indent="0" algn="ctr">
              <a:buNone/>
            </a:pPr>
            <a:r>
              <a:rPr lang="cs-CZ" sz="3200" b="1" dirty="0" err="1"/>
              <a:t>Prefa</a:t>
            </a:r>
            <a:r>
              <a:rPr lang="cs-CZ" sz="3200" b="1" dirty="0"/>
              <a:t> (  Aleš Slivka, Michal </a:t>
            </a:r>
            <a:r>
              <a:rPr lang="cs-CZ" sz="3200" b="1" dirty="0" err="1"/>
              <a:t>Akrman</a:t>
            </a:r>
            <a:r>
              <a:rPr lang="cs-CZ" sz="3200" b="1" dirty="0"/>
              <a:t> )</a:t>
            </a:r>
          </a:p>
          <a:p>
            <a:pPr marL="0" indent="0" algn="ctr">
              <a:buNone/>
            </a:pPr>
            <a:r>
              <a:rPr lang="cs-CZ" sz="3200" b="1" dirty="0" err="1"/>
              <a:t>Comax</a:t>
            </a:r>
            <a:r>
              <a:rPr lang="cs-CZ" sz="3200" b="1" dirty="0"/>
              <a:t> ( Pavel Protiva, Lukáš </a:t>
            </a:r>
            <a:r>
              <a:rPr lang="cs-CZ" sz="3200" b="1" dirty="0" err="1"/>
              <a:t>Benada</a:t>
            </a:r>
            <a:r>
              <a:rPr lang="cs-CZ" sz="3200" b="1" dirty="0"/>
              <a:t> )</a:t>
            </a:r>
          </a:p>
          <a:p>
            <a:pPr marL="0" indent="0" algn="ctr">
              <a:buNone/>
            </a:pPr>
            <a:r>
              <a:rPr lang="cs-CZ" sz="3200" b="1" dirty="0" err="1"/>
              <a:t>Velux</a:t>
            </a:r>
            <a:r>
              <a:rPr lang="cs-CZ" sz="3200" b="1" dirty="0"/>
              <a:t> ( Milan Havel, Martin </a:t>
            </a:r>
            <a:r>
              <a:rPr lang="cs-CZ" sz="3200" b="1" dirty="0" err="1"/>
              <a:t>Masár</a:t>
            </a:r>
            <a:r>
              <a:rPr lang="cs-CZ" sz="3200" b="1" dirty="0"/>
              <a:t> )</a:t>
            </a:r>
          </a:p>
          <a:p>
            <a:pPr marL="0" indent="0" algn="ctr">
              <a:buNone/>
            </a:pPr>
            <a:r>
              <a:rPr lang="cs-CZ" sz="3200" b="1" dirty="0" err="1"/>
              <a:t>Doerken</a:t>
            </a:r>
            <a:r>
              <a:rPr lang="cs-CZ" sz="3200" b="1" dirty="0"/>
              <a:t> ( Jiří Ledvinka, Karel Bulín )</a:t>
            </a:r>
          </a:p>
          <a:p>
            <a:pPr marL="0" indent="0" algn="ctr">
              <a:buNone/>
            </a:pPr>
            <a:r>
              <a:rPr lang="cs-CZ" sz="3200" b="1" dirty="0" err="1"/>
              <a:t>Palco</a:t>
            </a:r>
            <a:r>
              <a:rPr lang="cs-CZ" sz="3200" b="1" dirty="0"/>
              <a:t> ( Pavel Tůma )</a:t>
            </a:r>
          </a:p>
        </p:txBody>
      </p:sp>
    </p:spTree>
    <p:extLst>
      <p:ext uri="{BB962C8B-B14F-4D97-AF65-F5344CB8AC3E}">
        <p14:creationId xmlns:p14="http://schemas.microsoft.com/office/powerpoint/2010/main" val="12937246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2DB64B8-4C05-3AD1-254A-245F8085275D}"/>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B0075460-16C8-F2A2-CB95-94EB261301CC}"/>
              </a:ext>
            </a:extLst>
          </p:cNvPr>
          <p:cNvSpPr>
            <a:spLocks noGrp="1"/>
          </p:cNvSpPr>
          <p:nvPr>
            <p:ph idx="1"/>
          </p:nvPr>
        </p:nvSpPr>
        <p:spPr/>
        <p:txBody>
          <a:bodyPr/>
          <a:lstStyle/>
          <a:p>
            <a:pPr marL="0" indent="0" algn="ctr">
              <a:buNone/>
            </a:pPr>
            <a:endParaRPr lang="cs-CZ" b="1" dirty="0"/>
          </a:p>
          <a:p>
            <a:pPr marL="0" indent="0" algn="ctr">
              <a:buNone/>
            </a:pPr>
            <a:endParaRPr lang="cs-CZ" b="1" dirty="0"/>
          </a:p>
          <a:p>
            <a:pPr marL="0" indent="0" algn="ctr">
              <a:buNone/>
            </a:pPr>
            <a:endParaRPr lang="cs-CZ" b="1" dirty="0"/>
          </a:p>
          <a:p>
            <a:pPr marL="0" indent="0" algn="ctr">
              <a:buNone/>
            </a:pPr>
            <a:r>
              <a:rPr lang="cs-CZ" b="1" dirty="0"/>
              <a:t>Kromě zástupců našich nejhlavnějších dodavatelů stavebních materiálů budou přítomni i další čestní a vzácní hosté :</a:t>
            </a:r>
          </a:p>
        </p:txBody>
      </p:sp>
    </p:spTree>
    <p:extLst>
      <p:ext uri="{BB962C8B-B14F-4D97-AF65-F5344CB8AC3E}">
        <p14:creationId xmlns:p14="http://schemas.microsoft.com/office/powerpoint/2010/main" val="4077961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1CB29CD-A180-431B-7756-57276BB272D6}"/>
              </a:ext>
            </a:extLst>
          </p:cNvPr>
          <p:cNvSpPr>
            <a:spLocks noGrp="1"/>
          </p:cNvSpPr>
          <p:nvPr>
            <p:ph type="title"/>
          </p:nvPr>
        </p:nvSpPr>
        <p:spPr>
          <a:xfrm>
            <a:off x="4811486" y="365125"/>
            <a:ext cx="6542314" cy="45719"/>
          </a:xfrm>
        </p:spPr>
        <p:txBody>
          <a:bodyPr>
            <a:normAutofit fontScale="90000"/>
          </a:bodyPr>
          <a:lstStyle/>
          <a:p>
            <a:endParaRPr lang="cs-CZ" dirty="0"/>
          </a:p>
        </p:txBody>
      </p:sp>
      <p:sp>
        <p:nvSpPr>
          <p:cNvPr id="3" name="Zástupný obsah 2">
            <a:extLst>
              <a:ext uri="{FF2B5EF4-FFF2-40B4-BE49-F238E27FC236}">
                <a16:creationId xmlns:a16="http://schemas.microsoft.com/office/drawing/2014/main" id="{7216AD4C-16F4-4321-7FB4-7C0312839BF0}"/>
              </a:ext>
            </a:extLst>
          </p:cNvPr>
          <p:cNvSpPr>
            <a:spLocks noGrp="1"/>
          </p:cNvSpPr>
          <p:nvPr>
            <p:ph idx="1"/>
          </p:nvPr>
        </p:nvSpPr>
        <p:spPr>
          <a:xfrm>
            <a:off x="533400" y="838200"/>
            <a:ext cx="10820400" cy="5338763"/>
          </a:xfrm>
        </p:spPr>
        <p:txBody>
          <a:bodyPr>
            <a:normAutofit/>
          </a:bodyPr>
          <a:lstStyle/>
          <a:p>
            <a:pPr marL="0" indent="0" algn="ctr">
              <a:buNone/>
            </a:pPr>
            <a:r>
              <a:rPr lang="cs-CZ" b="1" dirty="0"/>
              <a:t>Zástupci města Kamenice nad Lipou </a:t>
            </a:r>
          </a:p>
          <a:p>
            <a:pPr marL="0" indent="0" algn="ctr">
              <a:buNone/>
            </a:pPr>
            <a:r>
              <a:rPr lang="cs-CZ" b="1" dirty="0"/>
              <a:t>starosta Tomáš Tesař</a:t>
            </a:r>
          </a:p>
          <a:p>
            <a:pPr marL="0" indent="0" algn="ctr">
              <a:buNone/>
            </a:pPr>
            <a:endParaRPr lang="cs-CZ" b="1" dirty="0"/>
          </a:p>
          <a:p>
            <a:pPr marL="0" indent="0" algn="ctr">
              <a:buNone/>
            </a:pPr>
            <a:endParaRPr lang="cs-CZ" b="1" dirty="0"/>
          </a:p>
          <a:p>
            <a:pPr marL="0" indent="0" algn="ctr">
              <a:buNone/>
            </a:pPr>
            <a:r>
              <a:rPr lang="cs-CZ" b="1" dirty="0"/>
              <a:t>Ředitelé ZŠ :</a:t>
            </a:r>
          </a:p>
          <a:p>
            <a:pPr marL="0" indent="0" algn="ctr">
              <a:buNone/>
            </a:pPr>
            <a:r>
              <a:rPr lang="cs-CZ" b="1" dirty="0"/>
              <a:t> Kamenice nad Lipou</a:t>
            </a:r>
          </a:p>
          <a:p>
            <a:pPr marL="0" indent="0" algn="ctr">
              <a:buNone/>
            </a:pPr>
            <a:r>
              <a:rPr lang="cs-CZ" b="1" dirty="0"/>
              <a:t>Žirovnice</a:t>
            </a:r>
          </a:p>
          <a:p>
            <a:pPr marL="0" indent="0" algn="ctr">
              <a:buNone/>
            </a:pPr>
            <a:r>
              <a:rPr lang="cs-CZ" b="1" dirty="0"/>
              <a:t>Počátky</a:t>
            </a:r>
          </a:p>
          <a:p>
            <a:pPr marL="0" indent="0" algn="ctr">
              <a:buNone/>
            </a:pPr>
            <a:r>
              <a:rPr lang="cs-CZ" b="1" dirty="0"/>
              <a:t>Černovice</a:t>
            </a:r>
          </a:p>
          <a:p>
            <a:pPr marL="0" indent="0" algn="ctr">
              <a:buNone/>
            </a:pPr>
            <a:r>
              <a:rPr lang="cs-CZ" b="1" dirty="0"/>
              <a:t>Nová Včelnice</a:t>
            </a:r>
          </a:p>
        </p:txBody>
      </p:sp>
    </p:spTree>
    <p:extLst>
      <p:ext uri="{BB962C8B-B14F-4D97-AF65-F5344CB8AC3E}">
        <p14:creationId xmlns:p14="http://schemas.microsoft.com/office/powerpoint/2010/main" val="33667637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46E2BD6-6004-32F2-0935-9439546A0320}"/>
              </a:ext>
            </a:extLst>
          </p:cNvPr>
          <p:cNvSpPr>
            <a:spLocks noGrp="1"/>
          </p:cNvSpPr>
          <p:nvPr>
            <p:ph type="title"/>
          </p:nvPr>
        </p:nvSpPr>
        <p:spPr/>
        <p:txBody>
          <a:bodyPr/>
          <a:lstStyle/>
          <a:p>
            <a:endParaRPr lang="cs-CZ" dirty="0"/>
          </a:p>
        </p:txBody>
      </p:sp>
      <p:sp>
        <p:nvSpPr>
          <p:cNvPr id="3" name="Zástupný obsah 2">
            <a:extLst>
              <a:ext uri="{FF2B5EF4-FFF2-40B4-BE49-F238E27FC236}">
                <a16:creationId xmlns:a16="http://schemas.microsoft.com/office/drawing/2014/main" id="{7D9B3327-89EB-B01E-CA36-3369C98EE077}"/>
              </a:ext>
            </a:extLst>
          </p:cNvPr>
          <p:cNvSpPr>
            <a:spLocks noGrp="1"/>
          </p:cNvSpPr>
          <p:nvPr>
            <p:ph idx="1"/>
          </p:nvPr>
        </p:nvSpPr>
        <p:spPr/>
        <p:txBody>
          <a:bodyPr>
            <a:normAutofit/>
          </a:bodyPr>
          <a:lstStyle/>
          <a:p>
            <a:pPr marL="0" indent="0" algn="ctr">
              <a:buNone/>
            </a:pPr>
            <a:r>
              <a:rPr lang="cs-CZ" sz="4800" b="1" dirty="0"/>
              <a:t>Zástupci Cechu KPT</a:t>
            </a:r>
          </a:p>
          <a:p>
            <a:pPr marL="0" indent="0" algn="ctr">
              <a:buNone/>
            </a:pPr>
            <a:endParaRPr lang="cs-CZ" sz="4800" b="1" dirty="0"/>
          </a:p>
          <a:p>
            <a:pPr marL="0" indent="0" algn="ctr">
              <a:buNone/>
            </a:pPr>
            <a:r>
              <a:rPr lang="cs-CZ" sz="4800" b="1" dirty="0"/>
              <a:t>Ivan Dvořák</a:t>
            </a:r>
          </a:p>
          <a:p>
            <a:pPr marL="0" indent="0" algn="ctr">
              <a:buNone/>
            </a:pPr>
            <a:r>
              <a:rPr lang="cs-CZ" sz="4800" b="1" dirty="0"/>
              <a:t>Luboš Jirků</a:t>
            </a:r>
          </a:p>
        </p:txBody>
      </p:sp>
    </p:spTree>
    <p:extLst>
      <p:ext uri="{BB962C8B-B14F-4D97-AF65-F5344CB8AC3E}">
        <p14:creationId xmlns:p14="http://schemas.microsoft.com/office/powerpoint/2010/main" val="2962010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678BD19-2A2F-E0AB-C70B-F5EC3702FD0C}"/>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AC33E601-97ED-CCF2-A70B-7F01FC83DEBA}"/>
              </a:ext>
            </a:extLst>
          </p:cNvPr>
          <p:cNvSpPr>
            <a:spLocks noGrp="1"/>
          </p:cNvSpPr>
          <p:nvPr>
            <p:ph idx="1"/>
          </p:nvPr>
        </p:nvSpPr>
        <p:spPr/>
        <p:txBody>
          <a:bodyPr>
            <a:normAutofit lnSpcReduction="10000"/>
          </a:bodyPr>
          <a:lstStyle/>
          <a:p>
            <a:pPr marL="0" indent="0" algn="ctr">
              <a:buNone/>
            </a:pPr>
            <a:r>
              <a:rPr lang="cs-CZ" sz="4000" b="1" dirty="0"/>
              <a:t>Zástupci Střední školy stavební Jihlava</a:t>
            </a:r>
          </a:p>
          <a:p>
            <a:pPr marL="0" indent="0" algn="ctr">
              <a:buNone/>
            </a:pPr>
            <a:endParaRPr lang="cs-CZ" sz="4000" b="1" dirty="0"/>
          </a:p>
          <a:p>
            <a:pPr marL="0" indent="0" algn="ctr">
              <a:buNone/>
            </a:pPr>
            <a:r>
              <a:rPr lang="cs-CZ" sz="4000" b="1" dirty="0"/>
              <a:t>Ing. Markéta Metelková - ředitelka</a:t>
            </a:r>
          </a:p>
          <a:p>
            <a:pPr marL="0" indent="0" algn="ctr">
              <a:buNone/>
            </a:pPr>
            <a:r>
              <a:rPr lang="cs-CZ" sz="4000" b="1" dirty="0"/>
              <a:t>PhDr. Pavel Toman – zástupce ředitelky</a:t>
            </a:r>
          </a:p>
          <a:p>
            <a:pPr marL="0" indent="0" algn="ctr">
              <a:buNone/>
            </a:pPr>
            <a:endParaRPr lang="cs-CZ" sz="4000" b="1" dirty="0"/>
          </a:p>
          <a:p>
            <a:pPr marL="0" indent="0" algn="ctr">
              <a:buNone/>
            </a:pPr>
            <a:r>
              <a:rPr lang="cs-CZ" sz="4000" b="1" dirty="0"/>
              <a:t>Jan Turín – mistr pokrývačů</a:t>
            </a:r>
          </a:p>
          <a:p>
            <a:pPr marL="0" indent="0" algn="ctr">
              <a:buNone/>
            </a:pPr>
            <a:r>
              <a:rPr lang="cs-CZ" sz="4000" b="1" dirty="0"/>
              <a:t>a učňové příslušných oborů</a:t>
            </a:r>
          </a:p>
        </p:txBody>
      </p:sp>
    </p:spTree>
    <p:extLst>
      <p:ext uri="{BB962C8B-B14F-4D97-AF65-F5344CB8AC3E}">
        <p14:creationId xmlns:p14="http://schemas.microsoft.com/office/powerpoint/2010/main" val="379447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3E27F75-9C17-338A-49BB-3327A6367063}"/>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6B76CC15-165D-A0E9-0E15-606DA39EF693}"/>
              </a:ext>
            </a:extLst>
          </p:cNvPr>
          <p:cNvSpPr>
            <a:spLocks noGrp="1"/>
          </p:cNvSpPr>
          <p:nvPr>
            <p:ph idx="1"/>
          </p:nvPr>
        </p:nvSpPr>
        <p:spPr/>
        <p:txBody>
          <a:bodyPr>
            <a:normAutofit/>
          </a:bodyPr>
          <a:lstStyle/>
          <a:p>
            <a:pPr marL="0" indent="0">
              <a:buNone/>
            </a:pPr>
            <a:r>
              <a:rPr lang="cs-CZ" sz="6000" dirty="0"/>
              <a:t> </a:t>
            </a:r>
          </a:p>
          <a:p>
            <a:pPr marL="0" indent="0" algn="ctr">
              <a:buNone/>
            </a:pPr>
            <a:r>
              <a:rPr lang="cs-CZ" sz="6000" dirty="0"/>
              <a:t>A pár speciálních hostů :</a:t>
            </a:r>
          </a:p>
        </p:txBody>
      </p:sp>
    </p:spTree>
    <p:extLst>
      <p:ext uri="{BB962C8B-B14F-4D97-AF65-F5344CB8AC3E}">
        <p14:creationId xmlns:p14="http://schemas.microsoft.com/office/powerpoint/2010/main" val="1467597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FE6B1F2-E5FB-A0D8-1571-1E4236A0238B}"/>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3A21DF46-EC8F-98FB-2035-91D8AA6AE545}"/>
              </a:ext>
            </a:extLst>
          </p:cNvPr>
          <p:cNvSpPr>
            <a:spLocks noGrp="1"/>
          </p:cNvSpPr>
          <p:nvPr>
            <p:ph idx="1"/>
          </p:nvPr>
        </p:nvSpPr>
        <p:spPr/>
        <p:txBody>
          <a:bodyPr>
            <a:normAutofit/>
          </a:bodyPr>
          <a:lstStyle/>
          <a:p>
            <a:pPr marL="0" indent="0" algn="ctr">
              <a:buNone/>
            </a:pPr>
            <a:endParaRPr lang="cs-CZ" sz="6000" b="1" dirty="0"/>
          </a:p>
          <a:p>
            <a:pPr marL="0" indent="0" algn="ctr">
              <a:buNone/>
            </a:pPr>
            <a:r>
              <a:rPr lang="cs-CZ" sz="6000" b="1" dirty="0"/>
              <a:t>Ing. Eva Hellerová</a:t>
            </a:r>
          </a:p>
          <a:p>
            <a:pPr marL="0" indent="0" algn="ctr">
              <a:buNone/>
            </a:pPr>
            <a:endParaRPr lang="cs-CZ" sz="4000" b="1" dirty="0"/>
          </a:p>
          <a:p>
            <a:pPr marL="0" indent="0" algn="ctr">
              <a:buNone/>
            </a:pPr>
            <a:r>
              <a:rPr lang="cs-CZ" sz="4000" b="1" dirty="0"/>
              <a:t>soudní znalkyně</a:t>
            </a:r>
          </a:p>
        </p:txBody>
      </p:sp>
    </p:spTree>
    <p:extLst>
      <p:ext uri="{BB962C8B-B14F-4D97-AF65-F5344CB8AC3E}">
        <p14:creationId xmlns:p14="http://schemas.microsoft.com/office/powerpoint/2010/main" val="1303966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24FDF26-C892-2DD9-54C7-279225A8ADEA}"/>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CA5FB6C7-B1D6-166B-222B-DAB06E63CE92}"/>
              </a:ext>
            </a:extLst>
          </p:cNvPr>
          <p:cNvSpPr>
            <a:spLocks noGrp="1"/>
          </p:cNvSpPr>
          <p:nvPr>
            <p:ph idx="1"/>
          </p:nvPr>
        </p:nvSpPr>
        <p:spPr/>
        <p:txBody>
          <a:bodyPr/>
          <a:lstStyle/>
          <a:p>
            <a:pPr marL="0" indent="0" algn="ctr">
              <a:buNone/>
            </a:pPr>
            <a:endParaRPr lang="cs-CZ" sz="6000" b="1" dirty="0"/>
          </a:p>
          <a:p>
            <a:pPr marL="0" indent="0" algn="ctr">
              <a:buNone/>
            </a:pPr>
            <a:r>
              <a:rPr lang="cs-CZ" sz="6000" b="1" dirty="0"/>
              <a:t>Ing. Lukáš Vlček</a:t>
            </a:r>
          </a:p>
          <a:p>
            <a:pPr marL="0" indent="0" algn="ctr">
              <a:buNone/>
            </a:pPr>
            <a:endParaRPr lang="cs-CZ" b="1" dirty="0"/>
          </a:p>
          <a:p>
            <a:pPr marL="0" indent="0" algn="ctr">
              <a:buNone/>
            </a:pPr>
            <a:r>
              <a:rPr lang="cs-CZ" sz="4000" b="1" dirty="0"/>
              <a:t>ministr průmyslu a obchodu</a:t>
            </a:r>
          </a:p>
        </p:txBody>
      </p:sp>
    </p:spTree>
    <p:extLst>
      <p:ext uri="{BB962C8B-B14F-4D97-AF65-F5344CB8AC3E}">
        <p14:creationId xmlns:p14="http://schemas.microsoft.com/office/powerpoint/2010/main" val="29190559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0342208-6B76-2676-2FE2-F18C886D5CF4}"/>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5A113634-711C-8027-2AA6-714B3250C928}"/>
              </a:ext>
            </a:extLst>
          </p:cNvPr>
          <p:cNvSpPr>
            <a:spLocks noGrp="1"/>
          </p:cNvSpPr>
          <p:nvPr>
            <p:ph idx="1"/>
          </p:nvPr>
        </p:nvSpPr>
        <p:spPr/>
        <p:txBody>
          <a:bodyPr>
            <a:normAutofit/>
          </a:bodyPr>
          <a:lstStyle/>
          <a:p>
            <a:pPr marL="0" indent="0" algn="ctr">
              <a:buNone/>
            </a:pPr>
            <a:endParaRPr lang="cs-CZ" sz="6000" b="1" dirty="0"/>
          </a:p>
          <a:p>
            <a:pPr marL="0" indent="0" algn="ctr">
              <a:buNone/>
            </a:pPr>
            <a:r>
              <a:rPr lang="cs-CZ" sz="6000" b="1" dirty="0"/>
              <a:t>A teď to hlavní </a:t>
            </a:r>
            <a:r>
              <a:rPr lang="cs-CZ" sz="6000" b="1" dirty="0">
                <a:sym typeface="Wingdings" panose="05000000000000000000" pitchFamily="2" charset="2"/>
              </a:rPr>
              <a:t></a:t>
            </a:r>
            <a:endParaRPr lang="cs-CZ" sz="6000" b="1" dirty="0"/>
          </a:p>
        </p:txBody>
      </p:sp>
    </p:spTree>
    <p:extLst>
      <p:ext uri="{BB962C8B-B14F-4D97-AF65-F5344CB8AC3E}">
        <p14:creationId xmlns:p14="http://schemas.microsoft.com/office/powerpoint/2010/main" val="1352501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2467EAE-B016-E605-B312-F59E588D141B}"/>
              </a:ext>
            </a:extLst>
          </p:cNvPr>
          <p:cNvSpPr>
            <a:spLocks noGrp="1"/>
          </p:cNvSpPr>
          <p:nvPr>
            <p:ph type="title"/>
          </p:nvPr>
        </p:nvSpPr>
        <p:spPr/>
        <p:txBody>
          <a:bodyPr/>
          <a:lstStyle/>
          <a:p>
            <a:pPr algn="ctr"/>
            <a:endParaRPr lang="cs-CZ" dirty="0"/>
          </a:p>
        </p:txBody>
      </p:sp>
      <p:sp>
        <p:nvSpPr>
          <p:cNvPr id="3" name="Zástupný obsah 2">
            <a:extLst>
              <a:ext uri="{FF2B5EF4-FFF2-40B4-BE49-F238E27FC236}">
                <a16:creationId xmlns:a16="http://schemas.microsoft.com/office/drawing/2014/main" id="{F4A13AB2-CB2C-1097-F72F-830AD71438BF}"/>
              </a:ext>
            </a:extLst>
          </p:cNvPr>
          <p:cNvSpPr>
            <a:spLocks noGrp="1"/>
          </p:cNvSpPr>
          <p:nvPr>
            <p:ph idx="1"/>
          </p:nvPr>
        </p:nvSpPr>
        <p:spPr>
          <a:xfrm>
            <a:off x="859971" y="1253331"/>
            <a:ext cx="10515600" cy="4351338"/>
          </a:xfrm>
        </p:spPr>
        <p:txBody>
          <a:bodyPr>
            <a:normAutofit lnSpcReduction="10000"/>
          </a:bodyPr>
          <a:lstStyle/>
          <a:p>
            <a:endParaRPr lang="cs-CZ" dirty="0"/>
          </a:p>
          <a:p>
            <a:pPr marL="0" indent="0" algn="ctr">
              <a:buNone/>
            </a:pPr>
            <a:r>
              <a:rPr lang="cs-CZ" dirty="0"/>
              <a:t>Praktická ukázka řemesel na připravených modelech</a:t>
            </a:r>
          </a:p>
          <a:p>
            <a:pPr marL="0" indent="0" algn="ctr">
              <a:buNone/>
            </a:pPr>
            <a:endParaRPr lang="cs-CZ" dirty="0"/>
          </a:p>
          <a:p>
            <a:pPr marL="0" indent="0" algn="ctr">
              <a:buNone/>
            </a:pPr>
            <a:r>
              <a:rPr lang="cs-CZ" dirty="0"/>
              <a:t>Představení </a:t>
            </a:r>
            <a:r>
              <a:rPr lang="cs-CZ" b="1" dirty="0"/>
              <a:t>pokrývačství – klempířství – tesařství</a:t>
            </a:r>
          </a:p>
          <a:p>
            <a:pPr marL="0" indent="0" algn="ctr">
              <a:buNone/>
            </a:pPr>
            <a:endParaRPr lang="cs-CZ" b="1" dirty="0"/>
          </a:p>
          <a:p>
            <a:pPr marL="0" indent="0" algn="ctr">
              <a:buNone/>
            </a:pPr>
            <a:r>
              <a:rPr lang="cs-CZ" b="1" dirty="0"/>
              <a:t>Možnost zapojení se žáků místních ZŠ formou soutěží</a:t>
            </a:r>
          </a:p>
          <a:p>
            <a:pPr marL="0" indent="0" algn="ctr">
              <a:buNone/>
            </a:pPr>
            <a:endParaRPr lang="cs-CZ" b="1" dirty="0"/>
          </a:p>
          <a:p>
            <a:pPr marL="0" indent="0" algn="ctr">
              <a:buNone/>
            </a:pPr>
            <a:r>
              <a:rPr lang="cs-CZ" b="1" dirty="0"/>
              <a:t>Přislíbena účast cca 350 žáků 7., 8. a 9. tříd ( ZŠ Kamenice nad Lipou, Žirovnice, Počátky, Černovice, Nová Včelnice )</a:t>
            </a:r>
          </a:p>
        </p:txBody>
      </p:sp>
    </p:spTree>
    <p:extLst>
      <p:ext uri="{BB962C8B-B14F-4D97-AF65-F5344CB8AC3E}">
        <p14:creationId xmlns:p14="http://schemas.microsoft.com/office/powerpoint/2010/main" val="1735932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EAF7A50-8669-2F1F-0218-12340B12D9C5}"/>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0467116C-4D3A-0EC6-FB6F-5369D4B43425}"/>
              </a:ext>
            </a:extLst>
          </p:cNvPr>
          <p:cNvSpPr>
            <a:spLocks noGrp="1"/>
          </p:cNvSpPr>
          <p:nvPr>
            <p:ph idx="1"/>
          </p:nvPr>
        </p:nvSpPr>
        <p:spPr/>
        <p:txBody>
          <a:bodyPr/>
          <a:lstStyle/>
          <a:p>
            <a:pPr marL="0" indent="0">
              <a:buNone/>
            </a:pPr>
            <a:r>
              <a:rPr lang="cs-CZ" dirty="0"/>
              <a:t>Celou akci bych rád svěřil organizačně ( zvuk, video, technika atd. )</a:t>
            </a:r>
          </a:p>
          <a:p>
            <a:pPr marL="0" indent="0">
              <a:buNone/>
            </a:pPr>
            <a:endParaRPr lang="cs-CZ" dirty="0"/>
          </a:p>
          <a:p>
            <a:pPr marL="0" indent="0">
              <a:buNone/>
            </a:pPr>
            <a:r>
              <a:rPr lang="cs-CZ" dirty="0"/>
              <a:t>firmě  AZ promo, která spolupracuje již dlouhou dobu např. s </a:t>
            </a:r>
            <a:r>
              <a:rPr lang="cs-CZ" dirty="0" err="1"/>
              <a:t>Prefou</a:t>
            </a:r>
            <a:r>
              <a:rPr lang="cs-CZ" dirty="0"/>
              <a:t>, </a:t>
            </a:r>
          </a:p>
          <a:p>
            <a:pPr marL="0" indent="0">
              <a:buNone/>
            </a:pPr>
            <a:endParaRPr lang="cs-CZ" dirty="0"/>
          </a:p>
          <a:p>
            <a:pPr marL="0" indent="0">
              <a:buNone/>
            </a:pPr>
            <a:r>
              <a:rPr lang="cs-CZ" dirty="0" err="1"/>
              <a:t>Dorkeny</a:t>
            </a:r>
            <a:r>
              <a:rPr lang="cs-CZ" dirty="0"/>
              <a:t> či </a:t>
            </a:r>
            <a:r>
              <a:rPr lang="cs-CZ" dirty="0" err="1"/>
              <a:t>Comaxem</a:t>
            </a:r>
            <a:r>
              <a:rPr lang="cs-CZ" dirty="0"/>
              <a:t> na přípravě webinářů a jiných akcí spojených </a:t>
            </a:r>
          </a:p>
          <a:p>
            <a:pPr marL="0" indent="0">
              <a:buNone/>
            </a:pPr>
            <a:endParaRPr lang="cs-CZ" dirty="0"/>
          </a:p>
          <a:p>
            <a:pPr marL="0" indent="0">
              <a:buNone/>
            </a:pPr>
            <a:r>
              <a:rPr lang="cs-CZ" dirty="0"/>
              <a:t>se stavebnictvím.</a:t>
            </a:r>
          </a:p>
        </p:txBody>
      </p:sp>
    </p:spTree>
    <p:extLst>
      <p:ext uri="{BB962C8B-B14F-4D97-AF65-F5344CB8AC3E}">
        <p14:creationId xmlns:p14="http://schemas.microsoft.com/office/powerpoint/2010/main" val="10952957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D0385FF-DA56-09C9-9992-B5607D6316BA}"/>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D606B186-9C2F-11B6-2669-B4C7670EB3CF}"/>
              </a:ext>
            </a:extLst>
          </p:cNvPr>
          <p:cNvSpPr>
            <a:spLocks noGrp="1"/>
          </p:cNvSpPr>
          <p:nvPr>
            <p:ph idx="1"/>
          </p:nvPr>
        </p:nvSpPr>
        <p:spPr/>
        <p:txBody>
          <a:bodyPr/>
          <a:lstStyle/>
          <a:p>
            <a:pPr marL="0" indent="0">
              <a:buNone/>
            </a:pPr>
            <a:endParaRPr lang="cs-CZ" dirty="0"/>
          </a:p>
          <a:p>
            <a:pPr marL="0" indent="0">
              <a:buNone/>
            </a:pPr>
            <a:endParaRPr lang="cs-CZ" dirty="0"/>
          </a:p>
          <a:p>
            <a:pPr marL="0" indent="0" algn="ctr">
              <a:buNone/>
            </a:pPr>
            <a:r>
              <a:rPr lang="cs-CZ" dirty="0"/>
              <a:t>Myslím si, že pokud chceme zorganizovat akci podobného rozsahu,</a:t>
            </a:r>
          </a:p>
          <a:p>
            <a:pPr marL="0" indent="0" algn="ctr">
              <a:buNone/>
            </a:pPr>
            <a:r>
              <a:rPr lang="cs-CZ" dirty="0"/>
              <a:t>s účastí  ministra a zástupců privilegovaných členů Cechu, </a:t>
            </a:r>
          </a:p>
          <a:p>
            <a:pPr marL="0" indent="0" algn="ctr">
              <a:buNone/>
            </a:pPr>
            <a:r>
              <a:rPr lang="cs-CZ" dirty="0"/>
              <a:t>představitelů Cechu a zástupců škol, měla by mít celá akce profi  </a:t>
            </a:r>
          </a:p>
          <a:p>
            <a:pPr marL="0" indent="0" algn="ctr">
              <a:buNone/>
            </a:pPr>
            <a:r>
              <a:rPr lang="cs-CZ" dirty="0"/>
              <a:t>nádech, což firma AZ Promo zaručuje.</a:t>
            </a:r>
          </a:p>
        </p:txBody>
      </p:sp>
    </p:spTree>
    <p:extLst>
      <p:ext uri="{BB962C8B-B14F-4D97-AF65-F5344CB8AC3E}">
        <p14:creationId xmlns:p14="http://schemas.microsoft.com/office/powerpoint/2010/main" val="46211507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87D4E12-AF8D-158B-814C-F43178A9DFDB}"/>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DA9EA701-01D4-3CA5-EC92-4A76D29913B0}"/>
              </a:ext>
            </a:extLst>
          </p:cNvPr>
          <p:cNvSpPr>
            <a:spLocks noGrp="1"/>
          </p:cNvSpPr>
          <p:nvPr>
            <p:ph idx="1"/>
          </p:nvPr>
        </p:nvSpPr>
        <p:spPr/>
        <p:txBody>
          <a:bodyPr/>
          <a:lstStyle/>
          <a:p>
            <a:pPr marL="0" indent="0" algn="ctr">
              <a:buNone/>
            </a:pPr>
            <a:endParaRPr lang="cs-CZ" b="1" dirty="0"/>
          </a:p>
          <a:p>
            <a:pPr marL="0" indent="0" algn="ctr">
              <a:buNone/>
            </a:pPr>
            <a:endParaRPr lang="cs-CZ" b="1" dirty="0"/>
          </a:p>
          <a:p>
            <a:pPr marL="0" indent="0" algn="ctr">
              <a:buNone/>
            </a:pPr>
            <a:endParaRPr lang="cs-CZ" b="1" dirty="0"/>
          </a:p>
          <a:p>
            <a:pPr marL="0" indent="0" algn="ctr">
              <a:buNone/>
            </a:pPr>
            <a:r>
              <a:rPr lang="cs-CZ" b="1" dirty="0"/>
              <a:t>Tohle by byla jediná položka celé akce, která je potřeba finančně dotovat !!!</a:t>
            </a:r>
          </a:p>
        </p:txBody>
      </p:sp>
    </p:spTree>
    <p:extLst>
      <p:ext uri="{BB962C8B-B14F-4D97-AF65-F5344CB8AC3E}">
        <p14:creationId xmlns:p14="http://schemas.microsoft.com/office/powerpoint/2010/main" val="2495071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AC2DF4D-A37E-5F39-B9C3-D51DF4449068}"/>
              </a:ext>
            </a:extLst>
          </p:cNvPr>
          <p:cNvSpPr>
            <a:spLocks noGrp="1"/>
          </p:cNvSpPr>
          <p:nvPr>
            <p:ph type="title"/>
          </p:nvPr>
        </p:nvSpPr>
        <p:spPr/>
        <p:txBody>
          <a:bodyPr/>
          <a:lstStyle/>
          <a:p>
            <a:endParaRPr lang="cs-CZ"/>
          </a:p>
        </p:txBody>
      </p:sp>
      <p:graphicFrame>
        <p:nvGraphicFramePr>
          <p:cNvPr id="4" name="Zástupný obsah 3">
            <a:extLst>
              <a:ext uri="{FF2B5EF4-FFF2-40B4-BE49-F238E27FC236}">
                <a16:creationId xmlns:a16="http://schemas.microsoft.com/office/drawing/2014/main" id="{D41BC1E4-26DE-E229-9777-D3A86382F9BA}"/>
              </a:ext>
            </a:extLst>
          </p:cNvPr>
          <p:cNvGraphicFramePr>
            <a:graphicFrameLocks noGrp="1"/>
          </p:cNvGraphicFramePr>
          <p:nvPr>
            <p:ph idx="1"/>
            <p:extLst>
              <p:ext uri="{D42A27DB-BD31-4B8C-83A1-F6EECF244321}">
                <p14:modId xmlns:p14="http://schemas.microsoft.com/office/powerpoint/2010/main" val="875475306"/>
              </p:ext>
            </p:extLst>
          </p:nvPr>
        </p:nvGraphicFramePr>
        <p:xfrm>
          <a:off x="838200" y="365125"/>
          <a:ext cx="10515599" cy="6127756"/>
        </p:xfrm>
        <a:graphic>
          <a:graphicData uri="http://schemas.openxmlformats.org/drawingml/2006/table">
            <a:tbl>
              <a:tblPr/>
              <a:tblGrid>
                <a:gridCol w="6438696">
                  <a:extLst>
                    <a:ext uri="{9D8B030D-6E8A-4147-A177-3AD203B41FA5}">
                      <a16:colId xmlns:a16="http://schemas.microsoft.com/office/drawing/2014/main" val="3564767530"/>
                    </a:ext>
                  </a:extLst>
                </a:gridCol>
                <a:gridCol w="4076903">
                  <a:extLst>
                    <a:ext uri="{9D8B030D-6E8A-4147-A177-3AD203B41FA5}">
                      <a16:colId xmlns:a16="http://schemas.microsoft.com/office/drawing/2014/main" val="62456622"/>
                    </a:ext>
                  </a:extLst>
                </a:gridCol>
              </a:tblGrid>
              <a:tr h="311581">
                <a:tc>
                  <a:txBody>
                    <a:bodyPr/>
                    <a:lstStyle/>
                    <a:p>
                      <a:r>
                        <a:rPr lang="cs-CZ" sz="1100" b="1">
                          <a:effectLst/>
                          <a:latin typeface="Aptos" panose="020B0004020202020204" pitchFamily="34" charset="0"/>
                        </a:rPr>
                        <a:t>Technické vybavení a zajištění akce ČR</a:t>
                      </a:r>
                      <a:endParaRPr lang="cs-CZ" sz="1100">
                        <a:effectLst/>
                        <a:latin typeface="Aptos" panose="020B00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b="1">
                          <a:effectLst/>
                          <a:latin typeface="Aptos" panose="020B0004020202020204" pitchFamily="34" charset="0"/>
                        </a:rPr>
                        <a:t> </a:t>
                      </a:r>
                      <a:endParaRPr lang="cs-CZ" sz="1100">
                        <a:effectLst/>
                        <a:latin typeface="Aptos" panose="020B00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200350105"/>
                  </a:ext>
                </a:extLst>
              </a:tr>
              <a:tr h="311581">
                <a:tc>
                  <a:txBody>
                    <a:bodyPr/>
                    <a:lstStyle/>
                    <a:p>
                      <a:r>
                        <a:rPr lang="cs-CZ" sz="1100">
                          <a:effectLst/>
                          <a:latin typeface="Aptos" panose="020B0004020202020204" pitchFamily="34" charset="0"/>
                        </a:rPr>
                        <a:t>Dotykový monitor 1x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1650999409"/>
                  </a:ext>
                </a:extLst>
              </a:tr>
              <a:tr h="311581">
                <a:tc>
                  <a:txBody>
                    <a:bodyPr/>
                    <a:lstStyle/>
                    <a:p>
                      <a:r>
                        <a:rPr lang="cs-CZ" sz="1100">
                          <a:effectLst/>
                          <a:latin typeface="Aptos" panose="020B0004020202020204" pitchFamily="34" charset="0"/>
                        </a:rPr>
                        <a:t>Plazmová obrazovka úhlopříčka 127 cm 2x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6 000,00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2513664575"/>
                  </a:ext>
                </a:extLst>
              </a:tr>
              <a:tr h="571230">
                <a:tc>
                  <a:txBody>
                    <a:bodyPr/>
                    <a:lstStyle/>
                    <a:p>
                      <a:r>
                        <a:rPr lang="cs-CZ" sz="1100">
                          <a:effectLst/>
                          <a:latin typeface="Aptos" panose="020B0004020202020204" pitchFamily="34" charset="0"/>
                        </a:rPr>
                        <a:t>Dataprojektor  LED -  Full HD  4500 ANSI  LUMEN</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4 000,00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915835578"/>
                  </a:ext>
                </a:extLst>
              </a:tr>
              <a:tr h="311581">
                <a:tc>
                  <a:txBody>
                    <a:bodyPr/>
                    <a:lstStyle/>
                    <a:p>
                      <a:r>
                        <a:rPr lang="cs-CZ" sz="1100">
                          <a:effectLst/>
                          <a:latin typeface="Aptos" panose="020B0004020202020204" pitchFamily="34" charset="0"/>
                        </a:rPr>
                        <a:t>Plátno</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262132445"/>
                  </a:ext>
                </a:extLst>
              </a:tr>
              <a:tr h="311581">
                <a:tc>
                  <a:txBody>
                    <a:bodyPr/>
                    <a:lstStyle/>
                    <a:p>
                      <a:r>
                        <a:rPr lang="cs-CZ" sz="1100">
                          <a:effectLst/>
                          <a:latin typeface="Aptos" panose="020B0004020202020204" pitchFamily="34" charset="0"/>
                        </a:rPr>
                        <a:t>Ozvučení sálu 2x repro soustava, stojny</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2 000,00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701806934"/>
                  </a:ext>
                </a:extLst>
              </a:tr>
              <a:tr h="311581">
                <a:tc>
                  <a:txBody>
                    <a:bodyPr/>
                    <a:lstStyle/>
                    <a:p>
                      <a:r>
                        <a:rPr lang="cs-CZ" sz="1100">
                          <a:effectLst/>
                          <a:latin typeface="Aptos" panose="020B0004020202020204" pitchFamily="34" charset="0"/>
                        </a:rPr>
                        <a:t>Mixážní pult střední</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664235693"/>
                  </a:ext>
                </a:extLst>
              </a:tr>
              <a:tr h="311581">
                <a:tc>
                  <a:txBody>
                    <a:bodyPr/>
                    <a:lstStyle/>
                    <a:p>
                      <a:r>
                        <a:rPr lang="cs-CZ" sz="1100">
                          <a:effectLst/>
                          <a:latin typeface="Aptos" panose="020B0004020202020204" pitchFamily="34" charset="0"/>
                        </a:rPr>
                        <a:t>Mikrofony hlavové 2x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49900914"/>
                  </a:ext>
                </a:extLst>
              </a:tr>
              <a:tr h="311581">
                <a:tc>
                  <a:txBody>
                    <a:bodyPr/>
                    <a:lstStyle/>
                    <a:p>
                      <a:r>
                        <a:rPr lang="cs-CZ" sz="1100">
                          <a:effectLst/>
                          <a:latin typeface="Aptos" panose="020B0004020202020204" pitchFamily="34" charset="0"/>
                        </a:rPr>
                        <a:t>Mikrofony ruční 1x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500,00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1394157661"/>
                  </a:ext>
                </a:extLst>
              </a:tr>
              <a:tr h="311581">
                <a:tc>
                  <a:txBody>
                    <a:bodyPr/>
                    <a:lstStyle/>
                    <a:p>
                      <a:r>
                        <a:rPr lang="cs-CZ" sz="1100">
                          <a:effectLst/>
                          <a:latin typeface="Aptos" panose="020B0004020202020204" pitchFamily="34" charset="0"/>
                        </a:rPr>
                        <a:t>Náhledový monitor 1x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500,00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2946854629"/>
                  </a:ext>
                </a:extLst>
              </a:tr>
              <a:tr h="311581">
                <a:tc>
                  <a:txBody>
                    <a:bodyPr/>
                    <a:lstStyle/>
                    <a:p>
                      <a:r>
                        <a:rPr lang="cs-CZ" sz="1100">
                          <a:effectLst/>
                          <a:latin typeface="Aptos" panose="020B0004020202020204" pitchFamily="34" charset="0"/>
                        </a:rPr>
                        <a:t>Notebook 2x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134257395"/>
                  </a:ext>
                </a:extLst>
              </a:tr>
              <a:tr h="311581">
                <a:tc>
                  <a:txBody>
                    <a:bodyPr/>
                    <a:lstStyle/>
                    <a:p>
                      <a:r>
                        <a:rPr lang="cs-CZ" sz="1100">
                          <a:effectLst/>
                          <a:latin typeface="Aptos" panose="020B0004020202020204" pitchFamily="34" charset="0"/>
                        </a:rPr>
                        <a:t>Prezenter 1x</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200,00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696923733"/>
                  </a:ext>
                </a:extLst>
              </a:tr>
              <a:tr h="571230">
                <a:tc>
                  <a:txBody>
                    <a:bodyPr/>
                    <a:lstStyle/>
                    <a:p>
                      <a:r>
                        <a:rPr lang="cs-CZ" sz="1100">
                          <a:effectLst/>
                          <a:latin typeface="Aptos" panose="020B0004020202020204" pitchFamily="34" charset="0"/>
                        </a:rPr>
                        <a:t>LED PAR reflektor (RGB dekorativní nasvětlení sálu)</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599705994"/>
                  </a:ext>
                </a:extLst>
              </a:tr>
              <a:tr h="311581">
                <a:tc>
                  <a:txBody>
                    <a:bodyPr/>
                    <a:lstStyle/>
                    <a:p>
                      <a:r>
                        <a:rPr lang="cs-CZ" sz="1100">
                          <a:effectLst/>
                          <a:latin typeface="Aptos" panose="020B0004020202020204" pitchFamily="34" charset="0"/>
                        </a:rPr>
                        <a:t>Světla ostatní</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1 000,00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60400040"/>
                  </a:ext>
                </a:extLst>
              </a:tr>
              <a:tr h="311581">
                <a:tc>
                  <a:txBody>
                    <a:bodyPr/>
                    <a:lstStyle/>
                    <a:p>
                      <a:r>
                        <a:rPr lang="cs-CZ" sz="1100">
                          <a:effectLst/>
                          <a:latin typeface="Aptos" panose="020B0004020202020204" pitchFamily="34" charset="0"/>
                        </a:rPr>
                        <a:t>Kamera + kamerový přenos</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5 000,00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2356955705"/>
                  </a:ext>
                </a:extLst>
              </a:tr>
              <a:tr h="311581">
                <a:tc>
                  <a:txBody>
                    <a:bodyPr/>
                    <a:lstStyle/>
                    <a:p>
                      <a:r>
                        <a:rPr lang="cs-CZ" sz="1100">
                          <a:effectLst/>
                          <a:latin typeface="Aptos" panose="020B0004020202020204" pitchFamily="34" charset="0"/>
                        </a:rPr>
                        <a:t>Obsluha na místě, včetně přípravy</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6 000,00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91503662"/>
                  </a:ext>
                </a:extLst>
              </a:tr>
              <a:tr h="311581">
                <a:tc>
                  <a:txBody>
                    <a:bodyPr/>
                    <a:lstStyle/>
                    <a:p>
                      <a:r>
                        <a:rPr lang="cs-CZ" sz="1100">
                          <a:effectLst/>
                          <a:latin typeface="Aptos" panose="020B0004020202020204" pitchFamily="34" charset="0"/>
                        </a:rPr>
                        <a:t>Doprava na místo</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a:effectLst/>
                          <a:latin typeface="Aptos" panose="020B0004020202020204" pitchFamily="34" charset="0"/>
                        </a:rPr>
                        <a:t>5 000,00 Kč</a:t>
                      </a: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2921410163"/>
                  </a:ext>
                </a:extLst>
              </a:tr>
              <a:tr h="311581">
                <a:tc>
                  <a:txBody>
                    <a:bodyPr/>
                    <a:lstStyle/>
                    <a:p>
                      <a:r>
                        <a:rPr lang="cs-CZ" sz="1100" b="1">
                          <a:effectLst/>
                          <a:latin typeface="Aptos" panose="020B0004020202020204" pitchFamily="34" charset="0"/>
                        </a:rPr>
                        <a:t>Celkem za akci</a:t>
                      </a:r>
                      <a:endParaRPr lang="cs-CZ" sz="1100">
                        <a:effectLst/>
                        <a:latin typeface="Aptos" panose="020B00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tc>
                  <a:txBody>
                    <a:bodyPr/>
                    <a:lstStyle/>
                    <a:p>
                      <a:r>
                        <a:rPr lang="cs-CZ" sz="1100" b="1" dirty="0">
                          <a:effectLst/>
                          <a:latin typeface="Aptos" panose="020B0004020202020204" pitchFamily="34" charset="0"/>
                        </a:rPr>
                        <a:t>37 200,00 Kč</a:t>
                      </a:r>
                      <a:endParaRPr lang="cs-CZ" sz="1100" dirty="0">
                        <a:effectLst/>
                        <a:latin typeface="Aptos" panose="020B0004020202020204" pitchFamily="34" charset="0"/>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F4"/>
                    </a:solidFill>
                  </a:tcPr>
                </a:tc>
                <a:extLst>
                  <a:ext uri="{0D108BD9-81ED-4DB2-BD59-A6C34878D82A}">
                    <a16:rowId xmlns:a16="http://schemas.microsoft.com/office/drawing/2014/main" val="338823475"/>
                  </a:ext>
                </a:extLst>
              </a:tr>
            </a:tbl>
          </a:graphicData>
        </a:graphic>
      </p:graphicFrame>
    </p:spTree>
    <p:extLst>
      <p:ext uri="{BB962C8B-B14F-4D97-AF65-F5344CB8AC3E}">
        <p14:creationId xmlns:p14="http://schemas.microsoft.com/office/powerpoint/2010/main" val="1290882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BB9A0CC-367F-FD03-F912-A35D59660680}"/>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3CADD79D-B5FF-AE3E-B29B-BF17683791B3}"/>
              </a:ext>
            </a:extLst>
          </p:cNvPr>
          <p:cNvSpPr>
            <a:spLocks noGrp="1"/>
          </p:cNvSpPr>
          <p:nvPr>
            <p:ph idx="1"/>
          </p:nvPr>
        </p:nvSpPr>
        <p:spPr>
          <a:xfrm>
            <a:off x="838200" y="365125"/>
            <a:ext cx="10515600" cy="5811838"/>
          </a:xfrm>
        </p:spPr>
        <p:txBody>
          <a:bodyPr/>
          <a:lstStyle/>
          <a:p>
            <a:pPr marL="0" indent="0" algn="ctr">
              <a:buNone/>
            </a:pPr>
            <a:endParaRPr lang="cs-CZ" b="1" dirty="0"/>
          </a:p>
          <a:p>
            <a:pPr marL="0" indent="0" algn="ctr">
              <a:buNone/>
            </a:pPr>
            <a:endParaRPr lang="cs-CZ" b="1" dirty="0"/>
          </a:p>
          <a:p>
            <a:pPr marL="0" indent="0" algn="ctr">
              <a:buNone/>
            </a:pPr>
            <a:endParaRPr lang="cs-CZ" b="1" dirty="0"/>
          </a:p>
          <a:p>
            <a:pPr marL="0" indent="0" algn="ctr">
              <a:buNone/>
            </a:pPr>
            <a:r>
              <a:rPr lang="cs-CZ" sz="4400" b="1" dirty="0"/>
              <a:t>Prvotní cena za ozvučení, osvětlení, kamerový přenos na plátno a kompletní obsluhu na místě je tedy </a:t>
            </a:r>
          </a:p>
          <a:p>
            <a:pPr marL="0" indent="0" algn="ctr">
              <a:buNone/>
            </a:pPr>
            <a:endParaRPr lang="cs-CZ" sz="4400" b="1" dirty="0"/>
          </a:p>
          <a:p>
            <a:pPr marL="0" indent="0" algn="ctr">
              <a:buNone/>
            </a:pPr>
            <a:r>
              <a:rPr lang="cs-CZ" sz="4400" b="1" dirty="0"/>
              <a:t>37.200 Kč</a:t>
            </a:r>
          </a:p>
        </p:txBody>
      </p:sp>
    </p:spTree>
    <p:extLst>
      <p:ext uri="{BB962C8B-B14F-4D97-AF65-F5344CB8AC3E}">
        <p14:creationId xmlns:p14="http://schemas.microsoft.com/office/powerpoint/2010/main" val="38361340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8FFF563-CA32-CAA2-7EA8-814A3DFB11D2}"/>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75535183-F554-7F33-FC68-64597063843A}"/>
              </a:ext>
            </a:extLst>
          </p:cNvPr>
          <p:cNvSpPr>
            <a:spLocks noGrp="1"/>
          </p:cNvSpPr>
          <p:nvPr>
            <p:ph idx="1"/>
          </p:nvPr>
        </p:nvSpPr>
        <p:spPr/>
        <p:txBody>
          <a:bodyPr/>
          <a:lstStyle/>
          <a:p>
            <a:pPr marL="0" indent="0" algn="ctr">
              <a:buNone/>
            </a:pPr>
            <a:endParaRPr lang="cs-CZ" b="1" dirty="0"/>
          </a:p>
          <a:p>
            <a:pPr marL="0" indent="0" algn="ctr">
              <a:buNone/>
            </a:pPr>
            <a:r>
              <a:rPr lang="cs-CZ" b="1" dirty="0"/>
              <a:t>Dále jsem si nechal nacenit práci druhého kameramana přítomného na akci celý den.</a:t>
            </a:r>
          </a:p>
          <a:p>
            <a:pPr marL="0" indent="0" algn="ctr">
              <a:buNone/>
            </a:pPr>
            <a:endParaRPr lang="cs-CZ" b="1" dirty="0"/>
          </a:p>
          <a:p>
            <a:pPr marL="0" indent="0" algn="ctr">
              <a:buNone/>
            </a:pPr>
            <a:r>
              <a:rPr lang="cs-CZ" b="1" dirty="0"/>
              <a:t>Ten by pro nás natočil a zpracoval kompletní Profi promo video z celé akce, včetně sestříhání, </a:t>
            </a:r>
            <a:r>
              <a:rPr lang="cs-CZ" b="1" dirty="0" err="1"/>
              <a:t>podzvučení</a:t>
            </a:r>
            <a:r>
              <a:rPr lang="cs-CZ" b="1" dirty="0"/>
              <a:t> a celkové výroby klipu.</a:t>
            </a:r>
          </a:p>
          <a:p>
            <a:pPr marL="0" indent="0" algn="ctr">
              <a:buNone/>
            </a:pPr>
            <a:endParaRPr lang="cs-CZ" b="1" dirty="0"/>
          </a:p>
          <a:p>
            <a:pPr marL="0" indent="0" algn="ctr">
              <a:buNone/>
            </a:pPr>
            <a:r>
              <a:rPr lang="cs-CZ" b="1" dirty="0"/>
              <a:t>Přidávám přepis komunikace z mailu</a:t>
            </a:r>
          </a:p>
        </p:txBody>
      </p:sp>
    </p:spTree>
    <p:extLst>
      <p:ext uri="{BB962C8B-B14F-4D97-AF65-F5344CB8AC3E}">
        <p14:creationId xmlns:p14="http://schemas.microsoft.com/office/powerpoint/2010/main" val="2131879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8597CB9-112E-CB5B-79BC-035C9B8041A2}"/>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C1621CAD-7382-D525-1E6F-3EAD101928CA}"/>
              </a:ext>
            </a:extLst>
          </p:cNvPr>
          <p:cNvSpPr>
            <a:spLocks noGrp="1"/>
          </p:cNvSpPr>
          <p:nvPr>
            <p:ph idx="1"/>
          </p:nvPr>
        </p:nvSpPr>
        <p:spPr/>
        <p:txBody>
          <a:bodyPr>
            <a:normAutofit/>
          </a:bodyPr>
          <a:lstStyle/>
          <a:p>
            <a:pPr marL="0" indent="0" algn="ctr">
              <a:buNone/>
            </a:pPr>
            <a:r>
              <a:rPr lang="cs-CZ" sz="4000" b="1" i="0" dirty="0">
                <a:solidFill>
                  <a:srgbClr val="000000"/>
                </a:solidFill>
                <a:effectLst/>
                <a:latin typeface="Aptos" panose="020B0004020202020204" pitchFamily="34" charset="0"/>
              </a:rPr>
              <a:t>„Aleš může, video by ti mohl fakturovat napřímo, aby to nešlo ještě přes nás. Cena za komplet video 20 000 Kč, natočil by rozhovory, průběh akce, sestříhal, podbarvil popř. hudbou… na scénáři byste se domlouvali napřímo.“</a:t>
            </a:r>
            <a:endParaRPr lang="cs-CZ" sz="4000" b="1" dirty="0"/>
          </a:p>
        </p:txBody>
      </p:sp>
    </p:spTree>
    <p:extLst>
      <p:ext uri="{BB962C8B-B14F-4D97-AF65-F5344CB8AC3E}">
        <p14:creationId xmlns:p14="http://schemas.microsoft.com/office/powerpoint/2010/main" val="995195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0D2CBB2-05F8-C085-16CA-C4F710BD2815}"/>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DEDA679E-8166-A1FA-48AD-5836631F2401}"/>
              </a:ext>
            </a:extLst>
          </p:cNvPr>
          <p:cNvSpPr>
            <a:spLocks noGrp="1"/>
          </p:cNvSpPr>
          <p:nvPr>
            <p:ph idx="1"/>
          </p:nvPr>
        </p:nvSpPr>
        <p:spPr>
          <a:xfrm>
            <a:off x="555171" y="609600"/>
            <a:ext cx="10798629" cy="5567363"/>
          </a:xfrm>
        </p:spPr>
        <p:txBody>
          <a:bodyPr>
            <a:normAutofit/>
          </a:bodyPr>
          <a:lstStyle/>
          <a:p>
            <a:pPr marL="0" indent="0" algn="ctr">
              <a:buNone/>
            </a:pPr>
            <a:r>
              <a:rPr lang="cs-CZ" sz="6000" b="1" dirty="0"/>
              <a:t>Cena za komplet služby AZ promo tedy </a:t>
            </a:r>
          </a:p>
          <a:p>
            <a:pPr marL="0" indent="0" algn="ctr">
              <a:buNone/>
            </a:pPr>
            <a:r>
              <a:rPr lang="cs-CZ" sz="9600" b="1" dirty="0"/>
              <a:t> </a:t>
            </a:r>
          </a:p>
          <a:p>
            <a:pPr marL="0" indent="0" algn="ctr">
              <a:buNone/>
            </a:pPr>
            <a:r>
              <a:rPr lang="cs-CZ" sz="9600" b="1" dirty="0"/>
              <a:t>  57.200 Kč</a:t>
            </a:r>
          </a:p>
        </p:txBody>
      </p:sp>
    </p:spTree>
    <p:extLst>
      <p:ext uri="{BB962C8B-B14F-4D97-AF65-F5344CB8AC3E}">
        <p14:creationId xmlns:p14="http://schemas.microsoft.com/office/powerpoint/2010/main" val="714394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E57AFEF-49EE-6C51-46FE-A471387C132E}"/>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CB19DF5E-BEEE-DDEE-1756-01AD710463F1}"/>
              </a:ext>
            </a:extLst>
          </p:cNvPr>
          <p:cNvSpPr>
            <a:spLocks noGrp="1"/>
          </p:cNvSpPr>
          <p:nvPr>
            <p:ph idx="1"/>
          </p:nvPr>
        </p:nvSpPr>
        <p:spPr/>
        <p:txBody>
          <a:bodyPr>
            <a:normAutofit/>
          </a:bodyPr>
          <a:lstStyle/>
          <a:p>
            <a:pPr marL="0" indent="0" algn="ctr">
              <a:buNone/>
            </a:pPr>
            <a:r>
              <a:rPr lang="cs-CZ" sz="4400" b="1" dirty="0"/>
              <a:t>Kromě služeb AZ promo jsem nechal s obchodním zástupcem firmy </a:t>
            </a:r>
            <a:r>
              <a:rPr lang="cs-CZ" sz="4400" b="1" dirty="0" err="1"/>
              <a:t>Radiohouse</a:t>
            </a:r>
            <a:r>
              <a:rPr lang="cs-CZ" sz="4400" b="1" dirty="0"/>
              <a:t> s.r.o., která se specializuje na reklamu v rádiích, nacenit ještě 7 denní reklamu na rádiu Faktor, kterou taktéž přikládám</a:t>
            </a:r>
          </a:p>
        </p:txBody>
      </p:sp>
    </p:spTree>
    <p:extLst>
      <p:ext uri="{BB962C8B-B14F-4D97-AF65-F5344CB8AC3E}">
        <p14:creationId xmlns:p14="http://schemas.microsoft.com/office/powerpoint/2010/main" val="16778549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B07585D-1A74-B2B6-9CE2-B15A95FB8409}"/>
              </a:ext>
            </a:extLst>
          </p:cNvPr>
          <p:cNvSpPr>
            <a:spLocks noGrp="1"/>
          </p:cNvSpPr>
          <p:nvPr>
            <p:ph type="title"/>
          </p:nvPr>
        </p:nvSpPr>
        <p:spPr/>
        <p:txBody>
          <a:bodyPr/>
          <a:lstStyle/>
          <a:p>
            <a:pPr algn="ctr"/>
            <a:r>
              <a:rPr lang="cs-CZ" b="1" dirty="0"/>
              <a:t>Cenová nabídka </a:t>
            </a:r>
            <a:r>
              <a:rPr lang="cs-CZ" b="1" dirty="0" err="1"/>
              <a:t>Radiohouse</a:t>
            </a:r>
            <a:r>
              <a:rPr lang="cs-CZ" b="1" dirty="0"/>
              <a:t> </a:t>
            </a:r>
          </a:p>
        </p:txBody>
      </p:sp>
      <p:sp>
        <p:nvSpPr>
          <p:cNvPr id="3" name="Zástupný obsah 2">
            <a:extLst>
              <a:ext uri="{FF2B5EF4-FFF2-40B4-BE49-F238E27FC236}">
                <a16:creationId xmlns:a16="http://schemas.microsoft.com/office/drawing/2014/main" id="{6F779DC9-02FE-D7F8-04B3-71D682872232}"/>
              </a:ext>
            </a:extLst>
          </p:cNvPr>
          <p:cNvSpPr>
            <a:spLocks noGrp="1"/>
          </p:cNvSpPr>
          <p:nvPr>
            <p:ph idx="1"/>
          </p:nvPr>
        </p:nvSpPr>
        <p:spPr/>
        <p:txBody>
          <a:bodyPr/>
          <a:lstStyle/>
          <a:p>
            <a:pPr algn="l">
              <a:buFont typeface="Arial" panose="020B0604020202020204" pitchFamily="34" charset="0"/>
              <a:buChar char="•"/>
            </a:pPr>
            <a:r>
              <a:rPr lang="cs-CZ" sz="3600" b="1" i="0" dirty="0">
                <a:solidFill>
                  <a:srgbClr val="000000"/>
                </a:solidFill>
                <a:effectLst/>
                <a:latin typeface="Aptos" panose="020B0004020202020204" pitchFamily="34" charset="0"/>
              </a:rPr>
              <a:t>Vysíláno od 3.1. do 10.1. 2025 do 12:00 v našem prime-</a:t>
            </a:r>
            <a:r>
              <a:rPr lang="cs-CZ" sz="3600" b="1" i="0" dirty="0" err="1">
                <a:solidFill>
                  <a:srgbClr val="000000"/>
                </a:solidFill>
                <a:effectLst/>
                <a:latin typeface="Aptos" panose="020B0004020202020204" pitchFamily="34" charset="0"/>
              </a:rPr>
              <a:t>timu</a:t>
            </a:r>
            <a:r>
              <a:rPr lang="cs-CZ" sz="3600" b="1" i="0" dirty="0">
                <a:solidFill>
                  <a:srgbClr val="000000"/>
                </a:solidFill>
                <a:effectLst/>
                <a:latin typeface="Aptos" panose="020B0004020202020204" pitchFamily="34" charset="0"/>
              </a:rPr>
              <a:t> (5:00 – 22:00)</a:t>
            </a:r>
          </a:p>
          <a:p>
            <a:pPr algn="l">
              <a:buFont typeface="Arial" panose="020B0604020202020204" pitchFamily="34" charset="0"/>
              <a:buChar char="•"/>
            </a:pPr>
            <a:r>
              <a:rPr lang="cs-CZ" sz="3600" b="1" i="0" dirty="0">
                <a:solidFill>
                  <a:srgbClr val="000000"/>
                </a:solidFill>
                <a:effectLst/>
                <a:latin typeface="Aptos" panose="020B0004020202020204" pitchFamily="34" charset="0"/>
              </a:rPr>
              <a:t>Celkový počet spotů 48 o délce 30 vteřin</a:t>
            </a:r>
          </a:p>
          <a:p>
            <a:pPr algn="l">
              <a:buFont typeface="Arial" panose="020B0604020202020204" pitchFamily="34" charset="0"/>
              <a:buChar char="•"/>
            </a:pPr>
            <a:r>
              <a:rPr lang="cs-CZ" sz="3600" b="1" i="0" dirty="0">
                <a:solidFill>
                  <a:srgbClr val="000000"/>
                </a:solidFill>
                <a:effectLst/>
                <a:latin typeface="Aptos" panose="020B0004020202020204" pitchFamily="34" charset="0"/>
              </a:rPr>
              <a:t>Cena za výrobu spotu 3900</a:t>
            </a:r>
          </a:p>
          <a:p>
            <a:pPr algn="l">
              <a:buFont typeface="Arial" panose="020B0604020202020204" pitchFamily="34" charset="0"/>
              <a:buChar char="•"/>
            </a:pPr>
            <a:r>
              <a:rPr lang="cs-CZ" sz="3600" b="1" i="0" dirty="0">
                <a:solidFill>
                  <a:srgbClr val="000000"/>
                </a:solidFill>
                <a:effectLst/>
                <a:latin typeface="Aptos" panose="020B0004020202020204" pitchFamily="34" charset="0"/>
              </a:rPr>
              <a:t>Cena za vysílání 23 760</a:t>
            </a:r>
          </a:p>
          <a:p>
            <a:pPr algn="l">
              <a:buFont typeface="Arial" panose="020B0604020202020204" pitchFamily="34" charset="0"/>
              <a:buChar char="•"/>
            </a:pPr>
            <a:r>
              <a:rPr lang="cs-CZ" sz="3600" b="1" i="0" dirty="0">
                <a:solidFill>
                  <a:srgbClr val="000000"/>
                </a:solidFill>
                <a:effectLst/>
                <a:latin typeface="Aptos" panose="020B0004020202020204" pitchFamily="34" charset="0"/>
              </a:rPr>
              <a:t>Celková cena 27 660 bez DPH</a:t>
            </a:r>
          </a:p>
          <a:p>
            <a:pPr marL="0" indent="0">
              <a:buNone/>
            </a:pPr>
            <a:endParaRPr lang="cs-CZ" dirty="0"/>
          </a:p>
        </p:txBody>
      </p:sp>
    </p:spTree>
    <p:extLst>
      <p:ext uri="{BB962C8B-B14F-4D97-AF65-F5344CB8AC3E}">
        <p14:creationId xmlns:p14="http://schemas.microsoft.com/office/powerpoint/2010/main" val="38727878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2986A14-00D4-9BB4-1C42-EBE837050BE1}"/>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E99CED24-A49D-98AE-EFB9-8C1B5FF1D4A1}"/>
              </a:ext>
            </a:extLst>
          </p:cNvPr>
          <p:cNvSpPr>
            <a:spLocks noGrp="1"/>
          </p:cNvSpPr>
          <p:nvPr>
            <p:ph idx="1"/>
          </p:nvPr>
        </p:nvSpPr>
        <p:spPr/>
        <p:txBody>
          <a:bodyPr>
            <a:normAutofit/>
          </a:bodyPr>
          <a:lstStyle/>
          <a:p>
            <a:pPr marL="0" indent="0" algn="ctr">
              <a:buNone/>
            </a:pPr>
            <a:endParaRPr lang="cs-CZ" sz="4800" b="1" dirty="0"/>
          </a:p>
          <a:p>
            <a:pPr marL="0" indent="0" algn="ctr">
              <a:buNone/>
            </a:pPr>
            <a:r>
              <a:rPr lang="cs-CZ" sz="4800" b="1" dirty="0"/>
              <a:t>Celá akce by mohla být zaštítěna Cechem KPT</a:t>
            </a:r>
          </a:p>
        </p:txBody>
      </p:sp>
    </p:spTree>
    <p:extLst>
      <p:ext uri="{BB962C8B-B14F-4D97-AF65-F5344CB8AC3E}">
        <p14:creationId xmlns:p14="http://schemas.microsoft.com/office/powerpoint/2010/main" val="29790094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5AB6F28-C4D5-F376-8489-198ECA4FEADE}"/>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1C7E0734-25D6-5576-1F11-EE21ED0C1551}"/>
              </a:ext>
            </a:extLst>
          </p:cNvPr>
          <p:cNvSpPr>
            <a:spLocks noGrp="1"/>
          </p:cNvSpPr>
          <p:nvPr>
            <p:ph idx="1"/>
          </p:nvPr>
        </p:nvSpPr>
        <p:spPr/>
        <p:txBody>
          <a:bodyPr>
            <a:normAutofit lnSpcReduction="10000"/>
          </a:bodyPr>
          <a:lstStyle/>
          <a:p>
            <a:pPr marL="0" indent="0" algn="ctr">
              <a:buNone/>
            </a:pPr>
            <a:r>
              <a:rPr lang="cs-CZ" sz="4000" b="1" dirty="0"/>
              <a:t>Za jakoukoliv část z celkové částky</a:t>
            </a:r>
          </a:p>
          <a:p>
            <a:pPr marL="0" indent="0" algn="ctr">
              <a:buNone/>
            </a:pPr>
            <a:r>
              <a:rPr lang="cs-CZ" sz="4000" b="1" dirty="0"/>
              <a:t> ( cca 85.000 Kč ),</a:t>
            </a:r>
          </a:p>
          <a:p>
            <a:pPr marL="0" indent="0" algn="ctr">
              <a:buNone/>
            </a:pPr>
            <a:r>
              <a:rPr lang="cs-CZ" sz="4000" b="1" dirty="0"/>
              <a:t> kterou budeme moct jako Cech investovat, budeme moc rádi.</a:t>
            </a:r>
          </a:p>
          <a:p>
            <a:pPr marL="0" indent="0" algn="ctr">
              <a:buNone/>
            </a:pPr>
            <a:endParaRPr lang="cs-CZ" sz="4000" b="1" dirty="0"/>
          </a:p>
          <a:p>
            <a:pPr marL="0" indent="0" algn="ctr">
              <a:buNone/>
            </a:pPr>
            <a:r>
              <a:rPr lang="cs-CZ" sz="4000" b="1" dirty="0"/>
              <a:t>Zbytek částky, která by celou vizi pokryla, budu muset komunikovat se sponzory </a:t>
            </a:r>
            <a:r>
              <a:rPr lang="cs-CZ" sz="4000" b="1" dirty="0">
                <a:sym typeface="Wingdings" panose="05000000000000000000" pitchFamily="2" charset="2"/>
              </a:rPr>
              <a:t></a:t>
            </a:r>
            <a:endParaRPr lang="cs-CZ" sz="4000" b="1" dirty="0"/>
          </a:p>
        </p:txBody>
      </p:sp>
    </p:spTree>
    <p:extLst>
      <p:ext uri="{BB962C8B-B14F-4D97-AF65-F5344CB8AC3E}">
        <p14:creationId xmlns:p14="http://schemas.microsoft.com/office/powerpoint/2010/main" val="3356195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B47027D-1360-3A28-2680-547F50E2C954}"/>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766E0005-D579-B235-D71D-3ADC2A30DC42}"/>
              </a:ext>
            </a:extLst>
          </p:cNvPr>
          <p:cNvSpPr>
            <a:spLocks noGrp="1"/>
          </p:cNvSpPr>
          <p:nvPr>
            <p:ph idx="1"/>
          </p:nvPr>
        </p:nvSpPr>
        <p:spPr/>
        <p:txBody>
          <a:bodyPr>
            <a:normAutofit/>
          </a:bodyPr>
          <a:lstStyle/>
          <a:p>
            <a:pPr marL="0" indent="0" algn="ctr">
              <a:buNone/>
            </a:pPr>
            <a:r>
              <a:rPr lang="cs-CZ" sz="3200" b="1" dirty="0"/>
              <a:t>Osobně bych ale rád provedl celou akci i s natočením profi videa, jak pro účely prezentace Cechu, podporu SŠS Jihlava, tak celé akce jako takové.</a:t>
            </a:r>
          </a:p>
          <a:p>
            <a:pPr marL="0" indent="0" algn="ctr">
              <a:buNone/>
            </a:pPr>
            <a:endParaRPr lang="cs-CZ" sz="3200" b="1" dirty="0"/>
          </a:p>
          <a:p>
            <a:pPr marL="0" indent="0" algn="ctr">
              <a:buNone/>
            </a:pPr>
            <a:r>
              <a:rPr lang="cs-CZ" sz="3200" b="1" dirty="0"/>
              <a:t>Video by mohlo být použito i jako zviditelnění 30. letého výročí obnovení Cechu a oslav v roce 2025.</a:t>
            </a:r>
          </a:p>
        </p:txBody>
      </p:sp>
    </p:spTree>
    <p:extLst>
      <p:ext uri="{BB962C8B-B14F-4D97-AF65-F5344CB8AC3E}">
        <p14:creationId xmlns:p14="http://schemas.microsoft.com/office/powerpoint/2010/main" val="26272619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D665D4C1-1B0D-2013-44D5-E5964BD93E5B}"/>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B82CF063-875D-3C4B-6DB9-4C9559162E5E}"/>
              </a:ext>
            </a:extLst>
          </p:cNvPr>
          <p:cNvSpPr>
            <a:spLocks noGrp="1"/>
          </p:cNvSpPr>
          <p:nvPr>
            <p:ph idx="1"/>
          </p:nvPr>
        </p:nvSpPr>
        <p:spPr/>
        <p:txBody>
          <a:bodyPr>
            <a:normAutofit/>
          </a:bodyPr>
          <a:lstStyle/>
          <a:p>
            <a:pPr marL="0" indent="0" algn="ctr">
              <a:buNone/>
            </a:pPr>
            <a:r>
              <a:rPr lang="cs-CZ" sz="4400" b="1" dirty="0"/>
              <a:t>Co se týče reklamy v rádiu, máme se starostou trochu obavy, abychom na veřejné presentaci nestáli sami na pódiu a z celé akce se nechtěně nestalo fiasko. </a:t>
            </a:r>
            <a:r>
              <a:rPr lang="cs-CZ" sz="4400" b="1" dirty="0">
                <a:sym typeface="Wingdings" panose="05000000000000000000" pitchFamily="2" charset="2"/>
              </a:rPr>
              <a:t></a:t>
            </a:r>
            <a:endParaRPr lang="cs-CZ" sz="4400" b="1" dirty="0"/>
          </a:p>
        </p:txBody>
      </p:sp>
    </p:spTree>
    <p:extLst>
      <p:ext uri="{BB962C8B-B14F-4D97-AF65-F5344CB8AC3E}">
        <p14:creationId xmlns:p14="http://schemas.microsoft.com/office/powerpoint/2010/main" val="14168547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561E785-5CA7-F56F-290D-72DE4E32C2C2}"/>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AFABD061-BA87-2E99-058E-641BE72E1D4E}"/>
              </a:ext>
            </a:extLst>
          </p:cNvPr>
          <p:cNvSpPr>
            <a:spLocks noGrp="1"/>
          </p:cNvSpPr>
          <p:nvPr>
            <p:ph idx="1"/>
          </p:nvPr>
        </p:nvSpPr>
        <p:spPr>
          <a:xfrm>
            <a:off x="838200" y="1219200"/>
            <a:ext cx="10515600" cy="4957763"/>
          </a:xfrm>
        </p:spPr>
        <p:txBody>
          <a:bodyPr>
            <a:normAutofit lnSpcReduction="10000"/>
          </a:bodyPr>
          <a:lstStyle/>
          <a:p>
            <a:pPr marL="0" indent="0" algn="ctr">
              <a:buNone/>
            </a:pPr>
            <a:r>
              <a:rPr lang="cs-CZ" b="1" dirty="0"/>
              <a:t>Pro všechny z Vás, kteří by se akce chtěli zúčastnit i osobně,</a:t>
            </a:r>
          </a:p>
          <a:p>
            <a:pPr marL="0" indent="0" algn="ctr">
              <a:buNone/>
            </a:pPr>
            <a:r>
              <a:rPr lang="cs-CZ" b="1" dirty="0"/>
              <a:t>přidávám několik odkazů na možnost ubytování, pokud byste </a:t>
            </a:r>
          </a:p>
          <a:p>
            <a:pPr marL="0" indent="0" algn="ctr">
              <a:buNone/>
            </a:pPr>
            <a:r>
              <a:rPr lang="cs-CZ" b="1" dirty="0"/>
              <a:t>chtěli přespat a zúčastnit se s námi večerního zhodnocení celé </a:t>
            </a:r>
          </a:p>
          <a:p>
            <a:pPr marL="0" indent="0" algn="ctr">
              <a:buNone/>
            </a:pPr>
            <a:r>
              <a:rPr lang="cs-CZ" b="1" dirty="0"/>
              <a:t>akce v místním pivovaru </a:t>
            </a:r>
            <a:r>
              <a:rPr lang="cs-CZ" b="1" dirty="0">
                <a:sym typeface="Wingdings" panose="05000000000000000000" pitchFamily="2" charset="2"/>
              </a:rPr>
              <a:t></a:t>
            </a:r>
          </a:p>
          <a:p>
            <a:pPr marL="0" indent="0" algn="ctr">
              <a:buNone/>
            </a:pPr>
            <a:endParaRPr lang="cs-CZ" b="1" dirty="0">
              <a:sym typeface="Wingdings" panose="05000000000000000000" pitchFamily="2" charset="2"/>
            </a:endParaRPr>
          </a:p>
          <a:p>
            <a:pPr marL="0" indent="0" algn="ctr">
              <a:buNone/>
            </a:pPr>
            <a:r>
              <a:rPr lang="cs-CZ" b="1" dirty="0">
                <a:hlinkClick r:id="rId2"/>
              </a:rPr>
              <a:t>https://berger.hotel.cz/</a:t>
            </a:r>
            <a:endParaRPr lang="cs-CZ" b="1" dirty="0">
              <a:sym typeface="Wingdings" panose="05000000000000000000" pitchFamily="2" charset="2"/>
            </a:endParaRPr>
          </a:p>
          <a:p>
            <a:pPr marL="0" indent="0" algn="ctr">
              <a:buNone/>
            </a:pPr>
            <a:r>
              <a:rPr lang="cs-CZ" b="1" dirty="0">
                <a:hlinkClick r:id="rId3"/>
              </a:rPr>
              <a:t>https://www.resort-johanka.cz/</a:t>
            </a:r>
            <a:endParaRPr lang="cs-CZ" b="1" dirty="0">
              <a:sym typeface="Wingdings" panose="05000000000000000000" pitchFamily="2" charset="2"/>
            </a:endParaRPr>
          </a:p>
          <a:p>
            <a:pPr marL="0" indent="0" algn="ctr">
              <a:buNone/>
            </a:pPr>
            <a:r>
              <a:rPr lang="cs-CZ" b="1" dirty="0">
                <a:hlinkClick r:id="rId4"/>
              </a:rPr>
              <a:t>https://ubytovani-u-pivovaru.penzion.cz/</a:t>
            </a:r>
            <a:endParaRPr lang="cs-CZ" b="1" dirty="0"/>
          </a:p>
          <a:p>
            <a:pPr marL="0" indent="0" algn="ctr">
              <a:buNone/>
            </a:pPr>
            <a:r>
              <a:rPr lang="cs-CZ" b="1" dirty="0">
                <a:hlinkClick r:id="rId5"/>
              </a:rPr>
              <a:t>https://apartmany-sofia.penzion.cz/</a:t>
            </a:r>
            <a:endParaRPr lang="cs-CZ" b="1" dirty="0"/>
          </a:p>
          <a:p>
            <a:pPr marL="0" indent="0" algn="ctr">
              <a:buNone/>
            </a:pPr>
            <a:r>
              <a:rPr lang="cs-CZ" b="1" dirty="0"/>
              <a:t>https://www.pivovar-kamenice.cz/en/ubytovani</a:t>
            </a:r>
          </a:p>
        </p:txBody>
      </p:sp>
    </p:spTree>
    <p:extLst>
      <p:ext uri="{BB962C8B-B14F-4D97-AF65-F5344CB8AC3E}">
        <p14:creationId xmlns:p14="http://schemas.microsoft.com/office/powerpoint/2010/main" val="19372979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AB53BD0-4307-450A-7046-FB4CE8AC32AC}"/>
              </a:ext>
            </a:extLst>
          </p:cNvPr>
          <p:cNvSpPr>
            <a:spLocks noGrp="1"/>
          </p:cNvSpPr>
          <p:nvPr>
            <p:ph type="title"/>
          </p:nvPr>
        </p:nvSpPr>
        <p:spPr/>
        <p:txBody>
          <a:bodyPr/>
          <a:lstStyle/>
          <a:p>
            <a:endParaRPr lang="cs-CZ"/>
          </a:p>
        </p:txBody>
      </p:sp>
      <p:pic>
        <p:nvPicPr>
          <p:cNvPr id="4" name="FDDC0E2B-83CC-4355-9022-596A36056EE9">
            <a:hlinkClick r:id="" action="ppaction://media"/>
            <a:extLst>
              <a:ext uri="{FF2B5EF4-FFF2-40B4-BE49-F238E27FC236}">
                <a16:creationId xmlns:a16="http://schemas.microsoft.com/office/drawing/2014/main" id="{EC76460C-5381-37D0-1C86-7D79247C1BDB}"/>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608857" y="365125"/>
            <a:ext cx="11174524" cy="6253389"/>
          </a:xfrm>
        </p:spPr>
      </p:pic>
    </p:spTree>
    <p:extLst>
      <p:ext uri="{BB962C8B-B14F-4D97-AF65-F5344CB8AC3E}">
        <p14:creationId xmlns:p14="http://schemas.microsoft.com/office/powerpoint/2010/main" val="207318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11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2041">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FFAA3C7-7064-8B84-86D7-18E379A71676}"/>
              </a:ext>
            </a:extLst>
          </p:cNvPr>
          <p:cNvSpPr>
            <a:spLocks noGrp="1"/>
          </p:cNvSpPr>
          <p:nvPr>
            <p:ph type="title"/>
          </p:nvPr>
        </p:nvSpPr>
        <p:spPr/>
        <p:txBody>
          <a:bodyPr/>
          <a:lstStyle/>
          <a:p>
            <a:endParaRPr lang="cs-CZ"/>
          </a:p>
        </p:txBody>
      </p:sp>
      <p:pic>
        <p:nvPicPr>
          <p:cNvPr id="5" name="Zástupný obsah 4" descr="Obsah obrázku text, dům, snímek obrazovky, okno">
            <a:extLst>
              <a:ext uri="{FF2B5EF4-FFF2-40B4-BE49-F238E27FC236}">
                <a16:creationId xmlns:a16="http://schemas.microsoft.com/office/drawing/2014/main" id="{296F1B17-4C09-8FFE-A47A-6A09328D4C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15519" y="136002"/>
            <a:ext cx="5960962" cy="6585995"/>
          </a:xfrm>
        </p:spPr>
      </p:pic>
    </p:spTree>
    <p:extLst>
      <p:ext uri="{BB962C8B-B14F-4D97-AF65-F5344CB8AC3E}">
        <p14:creationId xmlns:p14="http://schemas.microsoft.com/office/powerpoint/2010/main" val="17875488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57040D3-61C3-8CF6-853A-F46523FB30A0}"/>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B05334C6-46C3-DA20-5F3B-A0A353EDCCE4}"/>
              </a:ext>
            </a:extLst>
          </p:cNvPr>
          <p:cNvSpPr>
            <a:spLocks noGrp="1"/>
          </p:cNvSpPr>
          <p:nvPr>
            <p:ph idx="1"/>
          </p:nvPr>
        </p:nvSpPr>
        <p:spPr>
          <a:xfrm>
            <a:off x="838200" y="1404257"/>
            <a:ext cx="10515600" cy="4772706"/>
          </a:xfrm>
        </p:spPr>
        <p:txBody>
          <a:bodyPr>
            <a:noAutofit/>
          </a:bodyPr>
          <a:lstStyle/>
          <a:p>
            <a:pPr marL="0" indent="0" algn="ctr">
              <a:buNone/>
            </a:pPr>
            <a:r>
              <a:rPr lang="cs-CZ" sz="6000" b="1" dirty="0"/>
              <a:t>Kolegové a kamarádi,</a:t>
            </a:r>
          </a:p>
          <a:p>
            <a:pPr marL="0" indent="0" algn="ctr">
              <a:buNone/>
            </a:pPr>
            <a:r>
              <a:rPr lang="cs-CZ" sz="6000" b="1" dirty="0"/>
              <a:t>děkuji moc za Váš čas a vyslechnutí mě</a:t>
            </a:r>
          </a:p>
          <a:p>
            <a:pPr marL="0" indent="0" algn="ctr">
              <a:buNone/>
            </a:pPr>
            <a:r>
              <a:rPr lang="cs-CZ" sz="6000" b="1" dirty="0"/>
              <a:t>a </a:t>
            </a:r>
          </a:p>
          <a:p>
            <a:pPr marL="0" indent="0" algn="ctr">
              <a:buNone/>
            </a:pPr>
            <a:r>
              <a:rPr lang="cs-CZ" sz="6000" b="1" dirty="0"/>
              <a:t>prosím o diskuzi </a:t>
            </a:r>
            <a:r>
              <a:rPr lang="cs-CZ" sz="6000" b="1" dirty="0">
                <a:sym typeface="Wingdings" panose="05000000000000000000" pitchFamily="2" charset="2"/>
              </a:rPr>
              <a:t></a:t>
            </a:r>
            <a:endParaRPr lang="cs-CZ" sz="6000" b="1" dirty="0"/>
          </a:p>
        </p:txBody>
      </p:sp>
    </p:spTree>
    <p:extLst>
      <p:ext uri="{BB962C8B-B14F-4D97-AF65-F5344CB8AC3E}">
        <p14:creationId xmlns:p14="http://schemas.microsoft.com/office/powerpoint/2010/main" val="3074973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B3C235F-BE84-737D-7BFD-C143B505D7C8}"/>
              </a:ext>
            </a:extLst>
          </p:cNvPr>
          <p:cNvSpPr>
            <a:spLocks noGrp="1"/>
          </p:cNvSpPr>
          <p:nvPr>
            <p:ph type="title"/>
          </p:nvPr>
        </p:nvSpPr>
        <p:spPr/>
        <p:txBody>
          <a:bodyPr/>
          <a:lstStyle/>
          <a:p>
            <a:pPr algn="ctr"/>
            <a:r>
              <a:rPr lang="cs-CZ" b="1" dirty="0"/>
              <a:t>První prezentace :</a:t>
            </a:r>
            <a:br>
              <a:rPr lang="cs-CZ" b="1" dirty="0"/>
            </a:br>
            <a:endParaRPr lang="cs-CZ" dirty="0"/>
          </a:p>
        </p:txBody>
      </p:sp>
      <p:sp>
        <p:nvSpPr>
          <p:cNvPr id="3" name="Zástupný obsah 2">
            <a:extLst>
              <a:ext uri="{FF2B5EF4-FFF2-40B4-BE49-F238E27FC236}">
                <a16:creationId xmlns:a16="http://schemas.microsoft.com/office/drawing/2014/main" id="{0A2C71A0-9A4E-8458-AC7C-52B746668AB1}"/>
              </a:ext>
            </a:extLst>
          </p:cNvPr>
          <p:cNvSpPr>
            <a:spLocks noGrp="1"/>
          </p:cNvSpPr>
          <p:nvPr>
            <p:ph idx="1"/>
          </p:nvPr>
        </p:nvSpPr>
        <p:spPr/>
        <p:txBody>
          <a:bodyPr/>
          <a:lstStyle/>
          <a:p>
            <a:pPr marL="0" indent="0">
              <a:buNone/>
            </a:pPr>
            <a:r>
              <a:rPr lang="cs-CZ" b="1" dirty="0"/>
              <a:t>Začátek 8:30 h – konec 10 h</a:t>
            </a:r>
          </a:p>
          <a:p>
            <a:pPr marL="0" indent="0">
              <a:buNone/>
            </a:pPr>
            <a:endParaRPr lang="cs-CZ" dirty="0"/>
          </a:p>
          <a:p>
            <a:pPr marL="0" indent="0">
              <a:buNone/>
            </a:pPr>
            <a:r>
              <a:rPr lang="cs-CZ" dirty="0"/>
              <a:t>Představení celé akce na pódiu</a:t>
            </a:r>
          </a:p>
          <a:p>
            <a:pPr marL="0" indent="0">
              <a:buNone/>
            </a:pPr>
            <a:r>
              <a:rPr lang="cs-CZ" dirty="0"/>
              <a:t>Představení všech zúčastněných </a:t>
            </a:r>
          </a:p>
          <a:p>
            <a:pPr marL="0" indent="0">
              <a:buNone/>
            </a:pPr>
            <a:r>
              <a:rPr lang="cs-CZ" dirty="0"/>
              <a:t>Představení přítomných zástupců Cechu</a:t>
            </a:r>
          </a:p>
          <a:p>
            <a:pPr marL="0" indent="0">
              <a:buNone/>
            </a:pPr>
            <a:r>
              <a:rPr lang="cs-CZ" dirty="0"/>
              <a:t>Představení přítomných zástupců pozvaných firem</a:t>
            </a:r>
          </a:p>
          <a:p>
            <a:pPr marL="0" indent="0">
              <a:buNone/>
            </a:pPr>
            <a:r>
              <a:rPr lang="cs-CZ" dirty="0"/>
              <a:t>Představení zástupců SSS Jihlava</a:t>
            </a:r>
          </a:p>
          <a:p>
            <a:pPr marL="0" indent="0">
              <a:buNone/>
            </a:pPr>
            <a:r>
              <a:rPr lang="cs-CZ" dirty="0"/>
              <a:t>Představení zástupců města</a:t>
            </a:r>
          </a:p>
        </p:txBody>
      </p:sp>
    </p:spTree>
    <p:extLst>
      <p:ext uri="{BB962C8B-B14F-4D97-AF65-F5344CB8AC3E}">
        <p14:creationId xmlns:p14="http://schemas.microsoft.com/office/powerpoint/2010/main" val="212414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307952A-C34E-C3BC-95D6-5F9507849F67}"/>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2163A939-F75B-E94C-7BD2-75F83A098ED1}"/>
              </a:ext>
            </a:extLst>
          </p:cNvPr>
          <p:cNvSpPr>
            <a:spLocks noGrp="1"/>
          </p:cNvSpPr>
          <p:nvPr>
            <p:ph idx="1"/>
          </p:nvPr>
        </p:nvSpPr>
        <p:spPr/>
        <p:txBody>
          <a:bodyPr/>
          <a:lstStyle/>
          <a:p>
            <a:pPr marL="0" indent="0" algn="ctr">
              <a:buNone/>
            </a:pPr>
            <a:endParaRPr lang="cs-CZ" sz="4800" b="1" dirty="0"/>
          </a:p>
          <a:p>
            <a:pPr marL="0" indent="0" algn="ctr">
              <a:buNone/>
            </a:pPr>
            <a:r>
              <a:rPr lang="cs-CZ" sz="4800" b="1" dirty="0"/>
              <a:t>Přesunutí se k připraveným modelům po skupinách cca 20-ti žáků</a:t>
            </a:r>
          </a:p>
          <a:p>
            <a:pPr marL="0" indent="0">
              <a:buNone/>
            </a:pPr>
            <a:endParaRPr lang="cs-CZ" dirty="0"/>
          </a:p>
        </p:txBody>
      </p:sp>
    </p:spTree>
    <p:extLst>
      <p:ext uri="{BB962C8B-B14F-4D97-AF65-F5344CB8AC3E}">
        <p14:creationId xmlns:p14="http://schemas.microsoft.com/office/powerpoint/2010/main" val="2989606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07B1D-C055-1346-EC03-52F7EAE3E6EC}"/>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EA83A93A-F089-CB9F-33D3-D765CA8D0F12}"/>
              </a:ext>
            </a:extLst>
          </p:cNvPr>
          <p:cNvSpPr>
            <a:spLocks noGrp="1"/>
          </p:cNvSpPr>
          <p:nvPr>
            <p:ph type="title"/>
          </p:nvPr>
        </p:nvSpPr>
        <p:spPr/>
        <p:txBody>
          <a:bodyPr/>
          <a:lstStyle/>
          <a:p>
            <a:pPr algn="ctr"/>
            <a:r>
              <a:rPr lang="cs-CZ" b="1" dirty="0"/>
              <a:t>Druhá prezentace :</a:t>
            </a:r>
            <a:br>
              <a:rPr lang="cs-CZ" b="1" dirty="0"/>
            </a:br>
            <a:endParaRPr lang="cs-CZ" dirty="0"/>
          </a:p>
        </p:txBody>
      </p:sp>
      <p:sp>
        <p:nvSpPr>
          <p:cNvPr id="3" name="Zástupný obsah 2">
            <a:extLst>
              <a:ext uri="{FF2B5EF4-FFF2-40B4-BE49-F238E27FC236}">
                <a16:creationId xmlns:a16="http://schemas.microsoft.com/office/drawing/2014/main" id="{B8B41371-3986-F01E-2190-50842DBCE9CC}"/>
              </a:ext>
            </a:extLst>
          </p:cNvPr>
          <p:cNvSpPr>
            <a:spLocks noGrp="1"/>
          </p:cNvSpPr>
          <p:nvPr>
            <p:ph idx="1"/>
          </p:nvPr>
        </p:nvSpPr>
        <p:spPr/>
        <p:txBody>
          <a:bodyPr/>
          <a:lstStyle/>
          <a:p>
            <a:pPr marL="0" indent="0">
              <a:buNone/>
            </a:pPr>
            <a:r>
              <a:rPr lang="cs-CZ" b="1" dirty="0"/>
              <a:t>Začátek 10:30 h – konec 12:00 h</a:t>
            </a:r>
          </a:p>
          <a:p>
            <a:pPr marL="0" indent="0">
              <a:buNone/>
            </a:pPr>
            <a:endParaRPr lang="cs-CZ" dirty="0"/>
          </a:p>
          <a:p>
            <a:pPr marL="0" indent="0">
              <a:buNone/>
            </a:pPr>
            <a:r>
              <a:rPr lang="cs-CZ" dirty="0"/>
              <a:t>Představení celé akce na pódiu</a:t>
            </a:r>
          </a:p>
          <a:p>
            <a:pPr marL="0" indent="0">
              <a:buNone/>
            </a:pPr>
            <a:r>
              <a:rPr lang="cs-CZ" dirty="0"/>
              <a:t>Představení všech zúčastněných </a:t>
            </a:r>
          </a:p>
          <a:p>
            <a:pPr marL="0" indent="0">
              <a:buNone/>
            </a:pPr>
            <a:r>
              <a:rPr lang="cs-CZ" dirty="0"/>
              <a:t>Představení přítomných zástupců Cechu</a:t>
            </a:r>
          </a:p>
          <a:p>
            <a:pPr marL="0" indent="0">
              <a:buNone/>
            </a:pPr>
            <a:r>
              <a:rPr lang="cs-CZ" dirty="0"/>
              <a:t>Představení přítomných zástupců pozvaných firem</a:t>
            </a:r>
          </a:p>
          <a:p>
            <a:pPr marL="0" indent="0">
              <a:buNone/>
            </a:pPr>
            <a:r>
              <a:rPr lang="cs-CZ" dirty="0"/>
              <a:t>Představení zástupců SSS Jihlava</a:t>
            </a:r>
          </a:p>
          <a:p>
            <a:pPr marL="0" indent="0">
              <a:buNone/>
            </a:pPr>
            <a:r>
              <a:rPr lang="cs-CZ" dirty="0"/>
              <a:t>Představení zástupců města</a:t>
            </a:r>
          </a:p>
        </p:txBody>
      </p:sp>
    </p:spTree>
    <p:extLst>
      <p:ext uri="{BB962C8B-B14F-4D97-AF65-F5344CB8AC3E}">
        <p14:creationId xmlns:p14="http://schemas.microsoft.com/office/powerpoint/2010/main" val="15906699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C60310-5FE3-29C4-8CED-6543C6A961B5}"/>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02218993-EE80-7F62-A0D0-B836F5B20E05}"/>
              </a:ext>
            </a:extLst>
          </p:cNvPr>
          <p:cNvSpPr>
            <a:spLocks noGrp="1"/>
          </p:cNvSpPr>
          <p:nvPr>
            <p:ph type="title"/>
          </p:nvPr>
        </p:nvSpPr>
        <p:spPr/>
        <p:txBody>
          <a:bodyPr/>
          <a:lstStyle/>
          <a:p>
            <a:endParaRPr lang="cs-CZ"/>
          </a:p>
        </p:txBody>
      </p:sp>
      <p:sp>
        <p:nvSpPr>
          <p:cNvPr id="3" name="Zástupný obsah 2">
            <a:extLst>
              <a:ext uri="{FF2B5EF4-FFF2-40B4-BE49-F238E27FC236}">
                <a16:creationId xmlns:a16="http://schemas.microsoft.com/office/drawing/2014/main" id="{16CF3FAC-CF68-D150-3D92-F56B8DB27514}"/>
              </a:ext>
            </a:extLst>
          </p:cNvPr>
          <p:cNvSpPr>
            <a:spLocks noGrp="1"/>
          </p:cNvSpPr>
          <p:nvPr>
            <p:ph idx="1"/>
          </p:nvPr>
        </p:nvSpPr>
        <p:spPr/>
        <p:txBody>
          <a:bodyPr/>
          <a:lstStyle/>
          <a:p>
            <a:pPr marL="0" indent="0" algn="ctr">
              <a:buNone/>
            </a:pPr>
            <a:endParaRPr lang="cs-CZ" sz="4800" b="1" dirty="0"/>
          </a:p>
          <a:p>
            <a:pPr marL="0" indent="0" algn="ctr">
              <a:buNone/>
            </a:pPr>
            <a:r>
              <a:rPr lang="cs-CZ" sz="4800" b="1" dirty="0"/>
              <a:t>Přesunutí se k připraveným modelům po skupinách cca 20-ti žáků</a:t>
            </a:r>
          </a:p>
          <a:p>
            <a:pPr marL="0" indent="0">
              <a:buNone/>
            </a:pPr>
            <a:endParaRPr lang="cs-CZ" dirty="0"/>
          </a:p>
        </p:txBody>
      </p:sp>
    </p:spTree>
    <p:extLst>
      <p:ext uri="{BB962C8B-B14F-4D97-AF65-F5344CB8AC3E}">
        <p14:creationId xmlns:p14="http://schemas.microsoft.com/office/powerpoint/2010/main" val="807688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F3C3AB-4A95-2092-F32C-7A74E5496D83}"/>
            </a:ext>
          </a:extLst>
        </p:cNvPr>
        <p:cNvGrpSpPr/>
        <p:nvPr/>
      </p:nvGrpSpPr>
      <p:grpSpPr>
        <a:xfrm>
          <a:off x="0" y="0"/>
          <a:ext cx="0" cy="0"/>
          <a:chOff x="0" y="0"/>
          <a:chExt cx="0" cy="0"/>
        </a:xfrm>
      </p:grpSpPr>
      <p:sp>
        <p:nvSpPr>
          <p:cNvPr id="2" name="Nadpis 1">
            <a:extLst>
              <a:ext uri="{FF2B5EF4-FFF2-40B4-BE49-F238E27FC236}">
                <a16:creationId xmlns:a16="http://schemas.microsoft.com/office/drawing/2014/main" id="{D1F3364E-D1B9-606C-B286-63123254D931}"/>
              </a:ext>
            </a:extLst>
          </p:cNvPr>
          <p:cNvSpPr>
            <a:spLocks noGrp="1"/>
          </p:cNvSpPr>
          <p:nvPr>
            <p:ph type="title"/>
          </p:nvPr>
        </p:nvSpPr>
        <p:spPr>
          <a:xfrm>
            <a:off x="838200" y="681037"/>
            <a:ext cx="10515600" cy="1009651"/>
          </a:xfrm>
        </p:spPr>
        <p:txBody>
          <a:bodyPr>
            <a:normAutofit fontScale="90000"/>
          </a:bodyPr>
          <a:lstStyle/>
          <a:p>
            <a:pPr algn="ctr"/>
            <a:r>
              <a:rPr lang="cs-CZ" b="1" dirty="0"/>
              <a:t>Třetí prezentace :</a:t>
            </a:r>
            <a:br>
              <a:rPr lang="cs-CZ" b="1" dirty="0"/>
            </a:br>
            <a:r>
              <a:rPr lang="cs-CZ" b="1" dirty="0"/>
              <a:t>( veřejná )</a:t>
            </a:r>
            <a:br>
              <a:rPr lang="cs-CZ" b="1" dirty="0"/>
            </a:br>
            <a:endParaRPr lang="cs-CZ" dirty="0"/>
          </a:p>
        </p:txBody>
      </p:sp>
      <p:sp>
        <p:nvSpPr>
          <p:cNvPr id="3" name="Zástupný obsah 2">
            <a:extLst>
              <a:ext uri="{FF2B5EF4-FFF2-40B4-BE49-F238E27FC236}">
                <a16:creationId xmlns:a16="http://schemas.microsoft.com/office/drawing/2014/main" id="{F7577313-D0B3-1AC8-8309-E6EF6B5C9433}"/>
              </a:ext>
            </a:extLst>
          </p:cNvPr>
          <p:cNvSpPr>
            <a:spLocks noGrp="1"/>
          </p:cNvSpPr>
          <p:nvPr>
            <p:ph idx="1"/>
          </p:nvPr>
        </p:nvSpPr>
        <p:spPr/>
        <p:txBody>
          <a:bodyPr>
            <a:normAutofit lnSpcReduction="10000"/>
          </a:bodyPr>
          <a:lstStyle/>
          <a:p>
            <a:pPr marL="0" indent="0">
              <a:buNone/>
            </a:pPr>
            <a:endParaRPr lang="cs-CZ" b="1" dirty="0"/>
          </a:p>
          <a:p>
            <a:pPr marL="0" indent="0">
              <a:buNone/>
            </a:pPr>
            <a:r>
              <a:rPr lang="cs-CZ" b="1" dirty="0"/>
              <a:t>Začátek 16:00 h – konec ??? h</a:t>
            </a:r>
          </a:p>
          <a:p>
            <a:pPr marL="0" indent="0">
              <a:buNone/>
            </a:pPr>
            <a:endParaRPr lang="cs-CZ" dirty="0"/>
          </a:p>
          <a:p>
            <a:pPr marL="0" indent="0">
              <a:buNone/>
            </a:pPr>
            <a:r>
              <a:rPr lang="cs-CZ" dirty="0"/>
              <a:t>Představení celé akce na pódiu</a:t>
            </a:r>
          </a:p>
          <a:p>
            <a:pPr marL="0" indent="0">
              <a:buNone/>
            </a:pPr>
            <a:r>
              <a:rPr lang="cs-CZ" dirty="0"/>
              <a:t>Představení všech zúčastněných </a:t>
            </a:r>
          </a:p>
          <a:p>
            <a:pPr marL="0" indent="0">
              <a:buNone/>
            </a:pPr>
            <a:r>
              <a:rPr lang="cs-CZ" dirty="0"/>
              <a:t>Představení přítomných zástupců Cechu</a:t>
            </a:r>
          </a:p>
          <a:p>
            <a:pPr marL="0" indent="0">
              <a:buNone/>
            </a:pPr>
            <a:r>
              <a:rPr lang="cs-CZ" dirty="0"/>
              <a:t>Představení přítomných zástupců pozvaných firem</a:t>
            </a:r>
          </a:p>
          <a:p>
            <a:pPr marL="0" indent="0">
              <a:buNone/>
            </a:pPr>
            <a:r>
              <a:rPr lang="cs-CZ" dirty="0"/>
              <a:t>Představení zástupců SŠS Jihlava</a:t>
            </a:r>
          </a:p>
          <a:p>
            <a:pPr marL="0" indent="0">
              <a:buNone/>
            </a:pPr>
            <a:r>
              <a:rPr lang="cs-CZ" dirty="0"/>
              <a:t>Představení zástupců města</a:t>
            </a:r>
          </a:p>
        </p:txBody>
      </p:sp>
    </p:spTree>
    <p:extLst>
      <p:ext uri="{BB962C8B-B14F-4D97-AF65-F5344CB8AC3E}">
        <p14:creationId xmlns:p14="http://schemas.microsoft.com/office/powerpoint/2010/main" val="1341904955"/>
      </p:ext>
    </p:extLst>
  </p:cSld>
  <p:clrMapOvr>
    <a:masterClrMapping/>
  </p:clrMapOvr>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529</TotalTime>
  <Words>1355</Words>
  <Application>Microsoft Office PowerPoint</Application>
  <PresentationFormat>Širokoúhlá obrazovka</PresentationFormat>
  <Paragraphs>272</Paragraphs>
  <Slides>46</Slides>
  <Notes>0</Notes>
  <HiddenSlides>0</HiddenSlides>
  <MMClips>1</MMClips>
  <ScaleCrop>false</ScaleCrop>
  <HeadingPairs>
    <vt:vector size="6" baseType="variant">
      <vt:variant>
        <vt:lpstr>Použitá písma</vt:lpstr>
      </vt:variant>
      <vt:variant>
        <vt:i4>5</vt:i4>
      </vt:variant>
      <vt:variant>
        <vt:lpstr>Motiv</vt:lpstr>
      </vt:variant>
      <vt:variant>
        <vt:i4>1</vt:i4>
      </vt:variant>
      <vt:variant>
        <vt:lpstr>Nadpisy snímků</vt:lpstr>
      </vt:variant>
      <vt:variant>
        <vt:i4>46</vt:i4>
      </vt:variant>
    </vt:vector>
  </HeadingPairs>
  <TitlesOfParts>
    <vt:vector size="52" baseType="lpstr">
      <vt:lpstr>Aptos</vt:lpstr>
      <vt:lpstr>Aptos Display</vt:lpstr>
      <vt:lpstr>Arial</vt:lpstr>
      <vt:lpstr>intervariable</vt:lpstr>
      <vt:lpstr>Wingdings</vt:lpstr>
      <vt:lpstr>Motiv Office</vt:lpstr>
      <vt:lpstr>Řemeslnický workshop</vt:lpstr>
      <vt:lpstr>Prezentace aplikace PowerPoint</vt:lpstr>
      <vt:lpstr>Prezentace aplikace PowerPoint</vt:lpstr>
      <vt:lpstr>Prezentace aplikace PowerPoint</vt:lpstr>
      <vt:lpstr>První prezentace : </vt:lpstr>
      <vt:lpstr>Prezentace aplikace PowerPoint</vt:lpstr>
      <vt:lpstr>Druhá prezentace : </vt:lpstr>
      <vt:lpstr>Prezentace aplikace PowerPoint</vt:lpstr>
      <vt:lpstr>Třetí prezentace : ( veřejná ) </vt:lpstr>
      <vt:lpstr>Prezentace aplikace PowerPoint</vt:lpstr>
      <vt:lpstr>Model pokrývačský : Střechy DD </vt:lpstr>
      <vt:lpstr>Model pokrývačský : Střechy DD</vt:lpstr>
      <vt:lpstr>Model pokrývačský : Střechy DD                                                      Střechy Chýna</vt:lpstr>
      <vt:lpstr>Model klempířský : Střechy Chýna</vt:lpstr>
      <vt:lpstr>Model klempířský : Střechy Chýna</vt:lpstr>
      <vt:lpstr>Model tesařský : Martin Šnajdr</vt:lpstr>
      <vt:lpstr>Model pokrývačský : SŠS Jihlava</vt:lpstr>
      <vt:lpstr>Stánek sponzora : Palco s.r.o.</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Cenová nabídka Radiohouse </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David Štangl</dc:creator>
  <cp:lastModifiedBy>David Štangl</cp:lastModifiedBy>
  <cp:revision>3</cp:revision>
  <cp:lastPrinted>2024-11-19T18:05:31Z</cp:lastPrinted>
  <dcterms:created xsi:type="dcterms:W3CDTF">2024-11-18T09:32:54Z</dcterms:created>
  <dcterms:modified xsi:type="dcterms:W3CDTF">2024-11-19T22:25:54Z</dcterms:modified>
</cp:coreProperties>
</file>